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6" r:id="rId6"/>
    <p:sldId id="261" r:id="rId7"/>
    <p:sldId id="267" r:id="rId8"/>
    <p:sldId id="268" r:id="rId9"/>
    <p:sldId id="276" r:id="rId10"/>
    <p:sldId id="280" r:id="rId11"/>
    <p:sldId id="285" r:id="rId12"/>
    <p:sldId id="284" r:id="rId13"/>
    <p:sldId id="287" r:id="rId14"/>
    <p:sldId id="289" r:id="rId15"/>
    <p:sldId id="296" r:id="rId16"/>
    <p:sldId id="302" r:id="rId17"/>
    <p:sldId id="309" r:id="rId18"/>
    <p:sldId id="277" r:id="rId19"/>
    <p:sldId id="311" r:id="rId20"/>
    <p:sldId id="312" r:id="rId21"/>
    <p:sldId id="262" r:id="rId22"/>
    <p:sldId id="269" r:id="rId23"/>
    <p:sldId id="270" r:id="rId24"/>
    <p:sldId id="281" r:id="rId25"/>
    <p:sldId id="286" r:id="rId26"/>
    <p:sldId id="290" r:id="rId27"/>
    <p:sldId id="291" r:id="rId28"/>
    <p:sldId id="292" r:id="rId29"/>
    <p:sldId id="293" r:id="rId30"/>
    <p:sldId id="294" r:id="rId31"/>
    <p:sldId id="303" r:id="rId32"/>
    <p:sldId id="308" r:id="rId33"/>
    <p:sldId id="310" r:id="rId34"/>
    <p:sldId id="328" r:id="rId35"/>
    <p:sldId id="329" r:id="rId36"/>
    <p:sldId id="263" r:id="rId37"/>
    <p:sldId id="271" r:id="rId38"/>
    <p:sldId id="272" r:id="rId39"/>
    <p:sldId id="297" r:id="rId40"/>
    <p:sldId id="273" r:id="rId41"/>
    <p:sldId id="324" r:id="rId42"/>
    <p:sldId id="313" r:id="rId43"/>
    <p:sldId id="314" r:id="rId44"/>
    <p:sldId id="264" r:id="rId45"/>
    <p:sldId id="274" r:id="rId46"/>
    <p:sldId id="299" r:id="rId47"/>
    <p:sldId id="275" r:id="rId48"/>
    <p:sldId id="298" r:id="rId49"/>
    <p:sldId id="278" r:id="rId50"/>
    <p:sldId id="288" r:id="rId51"/>
    <p:sldId id="295" r:id="rId52"/>
    <p:sldId id="300" r:id="rId53"/>
    <p:sldId id="301" r:id="rId54"/>
    <p:sldId id="304" r:id="rId55"/>
    <p:sldId id="305" r:id="rId56"/>
    <p:sldId id="307" r:id="rId57"/>
    <p:sldId id="330" r:id="rId58"/>
    <p:sldId id="279" r:id="rId59"/>
    <p:sldId id="335" r:id="rId60"/>
    <p:sldId id="315" r:id="rId61"/>
    <p:sldId id="327" r:id="rId62"/>
    <p:sldId id="331" r:id="rId63"/>
    <p:sldId id="332" r:id="rId64"/>
    <p:sldId id="333" r:id="rId65"/>
    <p:sldId id="334" r:id="rId66"/>
    <p:sldId id="282" r:id="rId67"/>
    <p:sldId id="283" r:id="rId68"/>
    <p:sldId id="323" r:id="rId69"/>
    <p:sldId id="322" r:id="rId70"/>
    <p:sldId id="321" r:id="rId71"/>
    <p:sldId id="325" r:id="rId72"/>
    <p:sldId id="316" r:id="rId73"/>
    <p:sldId id="317" r:id="rId74"/>
    <p:sldId id="318" r:id="rId75"/>
    <p:sldId id="319" r:id="rId76"/>
    <p:sldId id="320" r:id="rId77"/>
    <p:sldId id="326" r:id="rId78"/>
    <p:sldId id="265" r:id="rId7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836-248F-454B-A469-14BE45353F9D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E2D1F-1EE5-457A-8CE0-602FE7E0C3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836-248F-454B-A469-14BE45353F9D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E2D1F-1EE5-457A-8CE0-602FE7E0C3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836-248F-454B-A469-14BE45353F9D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E2D1F-1EE5-457A-8CE0-602FE7E0C3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836-248F-454B-A469-14BE45353F9D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E2D1F-1EE5-457A-8CE0-602FE7E0C3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836-248F-454B-A469-14BE45353F9D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E2D1F-1EE5-457A-8CE0-602FE7E0C3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836-248F-454B-A469-14BE45353F9D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E2D1F-1EE5-457A-8CE0-602FE7E0C3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836-248F-454B-A469-14BE45353F9D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E2D1F-1EE5-457A-8CE0-602FE7E0C3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836-248F-454B-A469-14BE45353F9D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E2D1F-1EE5-457A-8CE0-602FE7E0C3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836-248F-454B-A469-14BE45353F9D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E2D1F-1EE5-457A-8CE0-602FE7E0C3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836-248F-454B-A469-14BE45353F9D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E2D1F-1EE5-457A-8CE0-602FE7E0C3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C836-248F-454B-A469-14BE45353F9D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E2D1F-1EE5-457A-8CE0-602FE7E0C3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2C836-248F-454B-A469-14BE45353F9D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E2D1F-1EE5-457A-8CE0-602FE7E0C3E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5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7" Type="http://schemas.openxmlformats.org/officeDocument/2006/relationships/image" Target="../media/image132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0"/>
            <a:ext cx="8786874" cy="6858000"/>
          </a:xfrm>
        </p:spPr>
        <p:txBody>
          <a:bodyPr/>
          <a:lstStyle/>
          <a:p>
            <a:pPr algn="ctr">
              <a:buNone/>
            </a:pPr>
            <a:r>
              <a:rPr lang="ru-RU" sz="2000" dirty="0" smtClean="0">
                <a:solidFill>
                  <a:srgbClr val="000000"/>
                </a:solidFill>
                <a:latin typeface="Monotype Corsiva" pitchFamily="66" charset="0"/>
                <a:cs typeface="Arial" charset="0"/>
              </a:rPr>
              <a:t>Муниципальное бюджетное дошкольное образовательное учреждение </a:t>
            </a:r>
          </a:p>
          <a:p>
            <a:pPr algn="ctr">
              <a:buNone/>
            </a:pPr>
            <a:r>
              <a:rPr lang="ru-RU" sz="2000" dirty="0" smtClean="0">
                <a:solidFill>
                  <a:srgbClr val="000000"/>
                </a:solidFill>
                <a:latin typeface="Monotype Corsiva" pitchFamily="66" charset="0"/>
                <a:cs typeface="Arial" charset="0"/>
              </a:rPr>
              <a:t>детский сад № 23</a:t>
            </a:r>
            <a:endParaRPr lang="ru-RU" sz="2000" dirty="0" smtClean="0">
              <a:latin typeface="Monotype Corsiva" pitchFamily="66" charset="0"/>
            </a:endParaRPr>
          </a:p>
          <a:p>
            <a:pPr algn="ctr">
              <a:buNone/>
            </a:pPr>
            <a:r>
              <a:rPr lang="ru-RU" sz="3600" b="1" dirty="0" smtClean="0">
                <a:solidFill>
                  <a:srgbClr val="7030A0"/>
                </a:solidFill>
                <a:latin typeface="Monotype Corsiva" pitchFamily="66" charset="0"/>
              </a:rPr>
              <a:t>Неделя психологии</a:t>
            </a:r>
          </a:p>
          <a:p>
            <a:pPr algn="ctr">
              <a:buNone/>
            </a:pPr>
            <a:r>
              <a:rPr lang="ru-RU" sz="3600" b="1" dirty="0">
                <a:solidFill>
                  <a:srgbClr val="FF0000"/>
                </a:solidFill>
                <a:latin typeface="Monotype Corsiva" pitchFamily="66" charset="0"/>
              </a:rPr>
              <a:t>«Путеводитель </a:t>
            </a:r>
            <a:r>
              <a:rPr lang="ru-RU" sz="3600" b="1" dirty="0">
                <a:solidFill>
                  <a:srgbClr val="00B050"/>
                </a:solidFill>
                <a:latin typeface="Monotype Corsiva" pitchFamily="66" charset="0"/>
              </a:rPr>
              <a:t>по лабиринту </a:t>
            </a: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эмоций»</a:t>
            </a:r>
            <a:endParaRPr lang="ru-RU" sz="3600" dirty="0">
              <a:solidFill>
                <a:schemeClr val="accent6">
                  <a:lumMod val="75000"/>
                </a:schemeClr>
              </a:solidFill>
              <a:latin typeface="Monotype Corsiva" pitchFamily="66" charset="0"/>
            </a:endParaRPr>
          </a:p>
          <a:p>
            <a:pPr algn="ctr">
              <a:buNone/>
            </a:pPr>
            <a:r>
              <a:rPr lang="ru-RU" b="1" u="sng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endParaRPr lang="ru-RU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Picture background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9669">
            <a:off x="4236735" y="2183257"/>
            <a:ext cx="4143404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Picture background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78163">
            <a:off x="400354" y="2589907"/>
            <a:ext cx="4000528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7215206" y="5786454"/>
            <a:ext cx="1785918" cy="928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Monotype Corsiva" pitchFamily="66" charset="0"/>
                <a:cs typeface="Tahoma" pitchFamily="34" charset="0"/>
              </a:rPr>
              <a:t>Подготовила: </a:t>
            </a:r>
          </a:p>
          <a:p>
            <a:r>
              <a:rPr lang="ru-RU" b="1" dirty="0" smtClean="0">
                <a:solidFill>
                  <a:srgbClr val="000000"/>
                </a:solidFill>
                <a:latin typeface="Monotype Corsiva" pitchFamily="66" charset="0"/>
                <a:cs typeface="Tahoma" pitchFamily="34" charset="0"/>
              </a:rPr>
              <a:t>педагог-психолог Кожина Н.Ю.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357686" y="6215082"/>
            <a:ext cx="769763" cy="4732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000000"/>
                </a:solidFill>
                <a:latin typeface="Monotype Corsiva" pitchFamily="66" charset="0"/>
                <a:cs typeface="Tahoma" pitchFamily="34" charset="0"/>
              </a:rPr>
              <a:t>2024 г.</a:t>
            </a:r>
            <a:endParaRPr lang="ru-RU" b="1" dirty="0">
              <a:solidFill>
                <a:srgbClr val="000000"/>
              </a:solidFill>
              <a:latin typeface="Monotype Corsiva" pitchFamily="66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C:\Users\МДОУ 23\Desktop\зонтик настроения\7 гр\photo_5345946326363398327_y.jpg"/>
          <p:cNvPicPr/>
          <p:nvPr/>
        </p:nvPicPr>
        <p:blipFill>
          <a:blip r:embed="rId2" cstate="print"/>
          <a:srcRect t="4087" r="-855" b="21034"/>
          <a:stretch>
            <a:fillRect/>
          </a:stretch>
        </p:blipFill>
        <p:spPr bwMode="auto">
          <a:xfrm rot="553054">
            <a:off x="4856927" y="247595"/>
            <a:ext cx="3327888" cy="2933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Содержимое 3" descr="C:\Users\МДОУ 23\Desktop\зонтик настроения\7 гр\photo_5345946326363398324_y.jpg"/>
          <p:cNvPicPr>
            <a:picLocks noGrp="1"/>
          </p:cNvPicPr>
          <p:nvPr>
            <p:ph idx="1"/>
          </p:nvPr>
        </p:nvPicPr>
        <p:blipFill>
          <a:blip r:embed="rId3" cstate="print"/>
          <a:srcRect l="15714" r="20281" b="2130"/>
          <a:stretch>
            <a:fillRect/>
          </a:stretch>
        </p:blipFill>
        <p:spPr bwMode="auto">
          <a:xfrm>
            <a:off x="285720" y="214290"/>
            <a:ext cx="4000528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МДОУ 23\Desktop\зонтик настроения\7 гр\photo_5345946326363398325_y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90421">
            <a:off x="5467258" y="2404200"/>
            <a:ext cx="3013330" cy="403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211960" y="6165304"/>
            <a:ext cx="1395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«7 группа»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Desktop\зонтик настроения\9 гр\photo_5345946326363398320_y.jpg"/>
          <p:cNvPicPr>
            <a:picLocks noGrp="1"/>
          </p:cNvPicPr>
          <p:nvPr>
            <p:ph idx="1"/>
          </p:nvPr>
        </p:nvPicPr>
        <p:blipFill>
          <a:blip r:embed="rId2" cstate="print"/>
          <a:srcRect t="3486" r="12774" b="14062"/>
          <a:stretch>
            <a:fillRect/>
          </a:stretch>
        </p:blipFill>
        <p:spPr bwMode="auto">
          <a:xfrm>
            <a:off x="323528" y="332656"/>
            <a:ext cx="4320480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User\Desktop\photo_5355306481735558877_y.jpg"/>
          <p:cNvPicPr/>
          <p:nvPr/>
        </p:nvPicPr>
        <p:blipFill>
          <a:blip r:embed="rId3" cstate="print"/>
          <a:srcRect l="6902" t="14440" r="6100" b="8303"/>
          <a:stretch>
            <a:fillRect/>
          </a:stretch>
        </p:blipFill>
        <p:spPr bwMode="auto">
          <a:xfrm>
            <a:off x="4788024" y="404664"/>
            <a:ext cx="4104457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123728" y="6237312"/>
            <a:ext cx="16114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«9 группа</a:t>
            </a:r>
            <a:r>
              <a:rPr lang="ru-RU" sz="2000" b="1" dirty="0" smtClean="0">
                <a:solidFill>
                  <a:srgbClr val="002060"/>
                </a:solidFill>
              </a:rPr>
              <a:t>»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00192" y="6093296"/>
            <a:ext cx="1794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«17 группа»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Desktop\зонтик настроения\6 гр\photo_5348198126177084815_y.jpg"/>
          <p:cNvPicPr>
            <a:picLocks noGrp="1"/>
          </p:cNvPicPr>
          <p:nvPr>
            <p:ph idx="1"/>
          </p:nvPr>
        </p:nvPicPr>
        <p:blipFill>
          <a:blip r:embed="rId2" cstate="print"/>
          <a:srcRect t="32853" r="8009" b="12976"/>
          <a:stretch>
            <a:fillRect/>
          </a:stretch>
        </p:blipFill>
        <p:spPr bwMode="auto">
          <a:xfrm>
            <a:off x="357158" y="285728"/>
            <a:ext cx="3813895" cy="5143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МДОУ 23\Desktop\зонтик настроения\6 гр\photo_5348198126177084816_y.jpg"/>
          <p:cNvPicPr/>
          <p:nvPr/>
        </p:nvPicPr>
        <p:blipFill>
          <a:blip r:embed="rId3" cstate="print"/>
          <a:srcRect t="34912" r="4348" b="21009"/>
          <a:stretch>
            <a:fillRect/>
          </a:stretch>
        </p:blipFill>
        <p:spPr bwMode="auto">
          <a:xfrm>
            <a:off x="4286248" y="642918"/>
            <a:ext cx="4410078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851920" y="5733256"/>
            <a:ext cx="16386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«6 группа»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Desktop\зонтик настроения\19 гр\photo_5343678033875297157_y.jpg"/>
          <p:cNvPicPr>
            <a:picLocks noGrp="1"/>
          </p:cNvPicPr>
          <p:nvPr>
            <p:ph idx="1"/>
          </p:nvPr>
        </p:nvPicPr>
        <p:blipFill>
          <a:blip r:embed="rId2" cstate="print"/>
          <a:srcRect t="10505" b="8651"/>
          <a:stretch>
            <a:fillRect/>
          </a:stretch>
        </p:blipFill>
        <p:spPr bwMode="auto">
          <a:xfrm>
            <a:off x="214282" y="214290"/>
            <a:ext cx="3214710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МДОУ 23\Desktop\зонтик настроения\19 гр\photo_5343678033875297158_y.jpg"/>
          <p:cNvPicPr/>
          <p:nvPr/>
        </p:nvPicPr>
        <p:blipFill>
          <a:blip r:embed="rId3" cstate="print"/>
          <a:srcRect l="5484" t="23893" r="10238" b="1030"/>
          <a:stretch>
            <a:fillRect/>
          </a:stretch>
        </p:blipFill>
        <p:spPr bwMode="auto">
          <a:xfrm>
            <a:off x="3205162" y="1267558"/>
            <a:ext cx="2733675" cy="4322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МДОУ 23\Desktop\зонтик настроения\19 гр\photo_5343678033875297166_y.jpg"/>
          <p:cNvPicPr/>
          <p:nvPr/>
        </p:nvPicPr>
        <p:blipFill>
          <a:blip r:embed="rId4" cstate="print"/>
          <a:srcRect l="10238" t="7827" r="13894" b="10402"/>
          <a:stretch>
            <a:fillRect/>
          </a:stretch>
        </p:blipFill>
        <p:spPr bwMode="auto">
          <a:xfrm>
            <a:off x="6143636" y="1214422"/>
            <a:ext cx="2705100" cy="5175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899592" y="5085184"/>
            <a:ext cx="1794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«19 группа»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МДОУ 23\Desktop\зонтик настроения\зонтик  18 гр\photo_5348164006956884887_y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357166"/>
            <a:ext cx="7286676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МДОУ 23\Desktop\зонтик настроения\зонтик  18 гр\photo_5348164006956884885_y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2714620"/>
            <a:ext cx="3857652" cy="385765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979712" y="6165304"/>
            <a:ext cx="1794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«18 группа»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МДОУ 23\Downloads\photo_5352657006604968511_y (1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5929354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Содержимое 3" descr="C:\Users\МДОУ 23\Downloads\photo_5352657006604968512_y (1)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3286124"/>
            <a:ext cx="2928958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11760" y="5373216"/>
            <a:ext cx="16386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«5 группа»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Desktop\photo_5352736437730141409_y.jpg"/>
          <p:cNvPicPr>
            <a:picLocks noGrp="1"/>
          </p:cNvPicPr>
          <p:nvPr>
            <p:ph idx="1"/>
          </p:nvPr>
        </p:nvPicPr>
        <p:blipFill>
          <a:blip r:embed="rId2" cstate="print"/>
          <a:srcRect t="4412" r="2729" b="1634"/>
          <a:stretch>
            <a:fillRect/>
          </a:stretch>
        </p:blipFill>
        <p:spPr bwMode="auto">
          <a:xfrm>
            <a:off x="395536" y="404664"/>
            <a:ext cx="5286412" cy="571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МДОУ 23\Desktop\photo_5352736437730141412_y.jpg"/>
          <p:cNvPicPr/>
          <p:nvPr/>
        </p:nvPicPr>
        <p:blipFill>
          <a:blip r:embed="rId3" cstate="print"/>
          <a:srcRect l="8186" t="5778" r="20546"/>
          <a:stretch>
            <a:fillRect/>
          </a:stretch>
        </p:blipFill>
        <p:spPr bwMode="auto">
          <a:xfrm>
            <a:off x="6000760" y="214290"/>
            <a:ext cx="242889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МДОУ 23\Desktop\photo_5352736437730141410_y.jpg"/>
          <p:cNvPicPr/>
          <p:nvPr/>
        </p:nvPicPr>
        <p:blipFill>
          <a:blip r:embed="rId4" cstate="print"/>
          <a:srcRect l="12360" t="12199" r="10594"/>
          <a:stretch>
            <a:fillRect/>
          </a:stretch>
        </p:blipFill>
        <p:spPr bwMode="auto">
          <a:xfrm>
            <a:off x="5929322" y="3429000"/>
            <a:ext cx="2748966" cy="311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987824" y="6237312"/>
            <a:ext cx="16386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«8 группа»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Desktop\photo_5344020832395063046_y (1).jpg"/>
          <p:cNvPicPr>
            <a:picLocks noGrp="1"/>
          </p:cNvPicPr>
          <p:nvPr>
            <p:ph idx="1"/>
          </p:nvPr>
        </p:nvPicPr>
        <p:blipFill>
          <a:blip r:embed="rId2" cstate="print"/>
          <a:srcRect l="14767" t="7463" r="12199" b="2772"/>
          <a:stretch>
            <a:fillRect/>
          </a:stretch>
        </p:blipFill>
        <p:spPr bwMode="auto">
          <a:xfrm>
            <a:off x="214282" y="500042"/>
            <a:ext cx="4714908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МДОУ 23\Desktop\photo_5344020832395062891_y (1).jpg"/>
          <p:cNvPicPr/>
          <p:nvPr/>
        </p:nvPicPr>
        <p:blipFill>
          <a:blip r:embed="rId3" cstate="print"/>
          <a:srcRect l="12039" t="19807" b="2295"/>
          <a:stretch>
            <a:fillRect/>
          </a:stretch>
        </p:blipFill>
        <p:spPr bwMode="auto">
          <a:xfrm>
            <a:off x="5643570" y="214290"/>
            <a:ext cx="2924175" cy="344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МДОУ 23\Desktop\photo_5344020832395062835_y (1).jpg"/>
          <p:cNvPicPr/>
          <p:nvPr/>
        </p:nvPicPr>
        <p:blipFill>
          <a:blip r:embed="rId4" cstate="print"/>
          <a:srcRect l="25361" t="23068" b="2415"/>
          <a:stretch>
            <a:fillRect/>
          </a:stretch>
        </p:blipFill>
        <p:spPr bwMode="auto">
          <a:xfrm>
            <a:off x="5072066" y="3071810"/>
            <a:ext cx="2821508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627784" y="6021288"/>
            <a:ext cx="1794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«13 группа»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14290"/>
            <a:ext cx="8515352" cy="6429420"/>
          </a:xfrm>
        </p:spPr>
        <p:txBody>
          <a:bodyPr/>
          <a:lstStyle/>
          <a:p>
            <a:pPr algn="ctr">
              <a:buNone/>
            </a:pPr>
            <a:r>
              <a:rPr lang="ru-RU" b="1" dirty="0">
                <a:solidFill>
                  <a:srgbClr val="C00000"/>
                </a:solidFill>
              </a:rPr>
              <a:t>Семинар-практикум «Взаимодействие с тревожными детьми</a:t>
            </a:r>
            <a:r>
              <a:rPr lang="ru-RU" b="1" dirty="0" smtClean="0">
                <a:solidFill>
                  <a:srgbClr val="C00000"/>
                </a:solidFill>
              </a:rPr>
              <a:t>» </a:t>
            </a:r>
            <a:r>
              <a:rPr lang="ru-RU" sz="2400" i="1" dirty="0" smtClean="0">
                <a:solidFill>
                  <a:srgbClr val="002060"/>
                </a:solidFill>
              </a:rPr>
              <a:t>/ «Солнышко</a:t>
            </a:r>
            <a:r>
              <a:rPr lang="ru-RU" sz="2400" i="1" dirty="0">
                <a:solidFill>
                  <a:srgbClr val="002060"/>
                </a:solidFill>
              </a:rPr>
              <a:t>»/</a:t>
            </a:r>
          </a:p>
          <a:p>
            <a:endParaRPr lang="ru-RU" dirty="0"/>
          </a:p>
        </p:txBody>
      </p:sp>
      <p:pic>
        <p:nvPicPr>
          <p:cNvPr id="4" name="Рисунок 3" descr="C:\Users\МДОУ 23\Desktop\photo_5345912207143200705_y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285860"/>
            <a:ext cx="3321937" cy="442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МДОУ 23\Desktop\photo_5345912207143200704_y.jpg"/>
          <p:cNvPicPr/>
          <p:nvPr/>
        </p:nvPicPr>
        <p:blipFill>
          <a:blip r:embed="rId3" cstate="print"/>
          <a:srcRect l="24238" t="16405" r="25682" b="2895"/>
          <a:stretch>
            <a:fillRect/>
          </a:stretch>
        </p:blipFill>
        <p:spPr bwMode="auto">
          <a:xfrm>
            <a:off x="6286512" y="1357298"/>
            <a:ext cx="2714644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МДОУ 23\Desktop\photo_5345912207143200702_y.jpg"/>
          <p:cNvPicPr/>
          <p:nvPr/>
        </p:nvPicPr>
        <p:blipFill>
          <a:blip r:embed="rId4" cstate="print"/>
          <a:srcRect t="12425" r="18780" b="20265"/>
          <a:stretch>
            <a:fillRect/>
          </a:stretch>
        </p:blipFill>
        <p:spPr bwMode="auto">
          <a:xfrm>
            <a:off x="2786050" y="2285992"/>
            <a:ext cx="3739979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Desktop\photo_5345912207143200698_y.jpg"/>
          <p:cNvPicPr>
            <a:picLocks noGrp="1"/>
          </p:cNvPicPr>
          <p:nvPr>
            <p:ph idx="1"/>
          </p:nvPr>
        </p:nvPicPr>
        <p:blipFill>
          <a:blip r:embed="rId2" cstate="print"/>
          <a:srcRect r="35955" b="9891"/>
          <a:stretch>
            <a:fillRect/>
          </a:stretch>
        </p:blipFill>
        <p:spPr bwMode="auto">
          <a:xfrm>
            <a:off x="142844" y="142852"/>
            <a:ext cx="2857520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МДОУ 23\Desktop\photo_5345912207143200697_y.jpg"/>
          <p:cNvPicPr/>
          <p:nvPr/>
        </p:nvPicPr>
        <p:blipFill>
          <a:blip r:embed="rId3" cstate="print"/>
          <a:srcRect l="5939" r="8668" b="1086"/>
          <a:stretch>
            <a:fillRect/>
          </a:stretch>
        </p:blipFill>
        <p:spPr bwMode="auto">
          <a:xfrm>
            <a:off x="2857488" y="1571612"/>
            <a:ext cx="3286148" cy="464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МДОУ 23\Desktop\photo_5345912207143200701_y.jpg"/>
          <p:cNvPicPr/>
          <p:nvPr/>
        </p:nvPicPr>
        <p:blipFill>
          <a:blip r:embed="rId4" cstate="print"/>
          <a:srcRect l="13323" t="18094" r="24880" b="6755"/>
          <a:stretch>
            <a:fillRect/>
          </a:stretch>
        </p:blipFill>
        <p:spPr bwMode="auto">
          <a:xfrm>
            <a:off x="5786446" y="500042"/>
            <a:ext cx="3143272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6286544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ru-RU" b="1" dirty="0">
                <a:solidFill>
                  <a:srgbClr val="FF0000"/>
                </a:solidFill>
              </a:rPr>
              <a:t>Главный акцент недели</a:t>
            </a:r>
            <a:r>
              <a:rPr lang="ru-RU" b="1" dirty="0" smtClean="0">
                <a:solidFill>
                  <a:srgbClr val="FF0000"/>
                </a:solidFill>
              </a:rPr>
              <a:t>: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     «</a:t>
            </a:r>
            <a:r>
              <a:rPr lang="ru-RU" b="1" dirty="0">
                <a:solidFill>
                  <a:srgbClr val="002060"/>
                </a:solidFill>
              </a:rPr>
              <a:t>Умение конструктивно выражать свои эмоции – </a:t>
            </a:r>
            <a:r>
              <a:rPr lang="ru-RU" b="1" dirty="0" smtClean="0">
                <a:solidFill>
                  <a:srgbClr val="002060"/>
                </a:solidFill>
              </a:rPr>
              <a:t>важная составляющая </a:t>
            </a:r>
            <a:r>
              <a:rPr lang="ru-RU" b="1" dirty="0">
                <a:solidFill>
                  <a:srgbClr val="002060"/>
                </a:solidFill>
              </a:rPr>
              <a:t>психологического здоровья человека и основа успешной социализации»</a:t>
            </a:r>
            <a:endParaRPr lang="ru-RU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ru-RU" b="1" dirty="0">
                <a:solidFill>
                  <a:srgbClr val="FF0000"/>
                </a:solidFill>
              </a:rPr>
              <a:t>Афоризм недели: </a:t>
            </a:r>
            <a:endParaRPr lang="ru-RU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    </a:t>
            </a:r>
            <a:r>
              <a:rPr lang="ru-RU" dirty="0" smtClean="0">
                <a:solidFill>
                  <a:srgbClr val="002060"/>
                </a:solidFill>
              </a:rPr>
              <a:t>Хочу </a:t>
            </a:r>
            <a:r>
              <a:rPr lang="ru-RU" dirty="0">
                <a:solidFill>
                  <a:srgbClr val="002060"/>
                </a:solidFill>
              </a:rPr>
              <a:t>уже дать место радости, но пока на рельсах стоят вагоны тревоги, бессилия или грусти состав с радостью проехать не </a:t>
            </a:r>
            <a:r>
              <a:rPr lang="ru-RU" dirty="0" smtClean="0">
                <a:solidFill>
                  <a:srgbClr val="002060"/>
                </a:solidFill>
              </a:rPr>
              <a:t>может…</a:t>
            </a:r>
            <a:endParaRPr lang="ru-RU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ru-RU" b="1" i="1" dirty="0">
                <a:solidFill>
                  <a:srgbClr val="FF0000"/>
                </a:solidFill>
              </a:rPr>
              <a:t>Актуальность</a:t>
            </a:r>
            <a:r>
              <a:rPr lang="ru-RU" b="1" dirty="0" smtClean="0">
                <a:solidFill>
                  <a:srgbClr val="FF0000"/>
                </a:solidFill>
              </a:rPr>
              <a:t>:</a:t>
            </a:r>
          </a:p>
          <a:p>
            <a:pPr algn="just">
              <a:buNone/>
            </a:pP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   </a:t>
            </a:r>
            <a:r>
              <a:rPr lang="ru-RU" b="1" dirty="0" smtClean="0"/>
              <a:t> </a:t>
            </a:r>
            <a:r>
              <a:rPr lang="ru-RU" i="1" dirty="0">
                <a:solidFill>
                  <a:srgbClr val="002060"/>
                </a:solidFill>
              </a:rPr>
              <a:t>Умение актуализировать свои чувства, (т.е. способность понимать свои эмоции, </a:t>
            </a:r>
            <a:r>
              <a:rPr lang="ru-RU" i="1" dirty="0" err="1">
                <a:solidFill>
                  <a:srgbClr val="002060"/>
                </a:solidFill>
              </a:rPr>
              <a:t>осозновать</a:t>
            </a:r>
            <a:r>
              <a:rPr lang="ru-RU" i="1" dirty="0">
                <a:solidFill>
                  <a:srgbClr val="002060"/>
                </a:solidFill>
              </a:rPr>
              <a:t> причину возникновения негативных чувств, владение навыками конструктивно выражать свои эмоции), владеет далеко не каждый взрослый. Причина - родом из детства! Именно в детском возрасте закладываются основы осознанного эмоционального поведения: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i="1" dirty="0">
                <a:solidFill>
                  <a:srgbClr val="002060"/>
                </a:solidFill>
              </a:rPr>
              <a:t>учить говорить о своих чувствах, анализировать чувства других людей, учить определять своё состояние, учить проговаривать ощущения, искать альтернативные варианты выражения сложных чувств</a:t>
            </a:r>
            <a:r>
              <a:rPr lang="ru-RU" b="1" i="1" dirty="0">
                <a:solidFill>
                  <a:srgbClr val="002060"/>
                </a:solidFill>
              </a:rPr>
              <a:t>, </a:t>
            </a:r>
            <a:r>
              <a:rPr lang="ru-RU" i="1" dirty="0">
                <a:solidFill>
                  <a:srgbClr val="002060"/>
                </a:solidFill>
              </a:rPr>
              <a:t>обучать техникам, которые помогут быстро справиться с сильными переживаниями</a:t>
            </a:r>
            <a:r>
              <a:rPr lang="ru-RU" b="1" i="1" dirty="0">
                <a:solidFill>
                  <a:srgbClr val="002060"/>
                </a:solidFill>
              </a:rPr>
              <a:t>. </a:t>
            </a:r>
            <a:endParaRPr lang="ru-RU" i="1" dirty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Desktop\photo_5345912207143200699_y.jpg"/>
          <p:cNvPicPr>
            <a:picLocks noGrp="1"/>
          </p:cNvPicPr>
          <p:nvPr>
            <p:ph idx="1"/>
          </p:nvPr>
        </p:nvPicPr>
        <p:blipFill>
          <a:blip r:embed="rId2" cstate="print"/>
          <a:srcRect l="24398" t="17008" r="34029" b="9891"/>
          <a:stretch>
            <a:fillRect/>
          </a:stretch>
        </p:blipFill>
        <p:spPr bwMode="auto">
          <a:xfrm>
            <a:off x="1285852" y="214290"/>
            <a:ext cx="2786082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МДОУ 23\Desktop\photo_5345912207143200696_y.jpg"/>
          <p:cNvPicPr/>
          <p:nvPr/>
        </p:nvPicPr>
        <p:blipFill>
          <a:blip r:embed="rId3" cstate="print"/>
          <a:srcRect l="26645" t="11098" r="12039" b="965"/>
          <a:stretch>
            <a:fillRect/>
          </a:stretch>
        </p:blipFill>
        <p:spPr bwMode="auto">
          <a:xfrm>
            <a:off x="5214942" y="214290"/>
            <a:ext cx="3214710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52"/>
            <a:ext cx="8229600" cy="6357982"/>
          </a:xfrm>
        </p:spPr>
        <p:txBody>
          <a:bodyPr/>
          <a:lstStyle/>
          <a:p>
            <a:pPr algn="ctr">
              <a:buNone/>
            </a:pPr>
            <a:r>
              <a:rPr lang="ru-RU" b="1" dirty="0">
                <a:solidFill>
                  <a:srgbClr val="002060"/>
                </a:solidFill>
              </a:rPr>
              <a:t>Среда (27. 11)</a:t>
            </a:r>
            <a:endParaRPr lang="ru-RU" dirty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ru-RU" sz="3600" b="1" dirty="0">
                <a:solidFill>
                  <a:srgbClr val="C00000"/>
                </a:solidFill>
              </a:rPr>
              <a:t>«День добрых дел»</a:t>
            </a:r>
            <a:endParaRPr lang="ru-RU" sz="3600" dirty="0">
              <a:solidFill>
                <a:srgbClr val="C00000"/>
              </a:solidFill>
            </a:endParaRPr>
          </a:p>
          <a:p>
            <a:pPr algn="ctr">
              <a:buNone/>
            </a:pPr>
            <a:r>
              <a:rPr lang="ru-RU" b="1" i="1" dirty="0">
                <a:solidFill>
                  <a:srgbClr val="C00000"/>
                </a:solidFill>
              </a:rPr>
              <a:t>(</a:t>
            </a:r>
            <a:r>
              <a:rPr lang="ru-RU" b="1" i="1" dirty="0" smtClean="0">
                <a:solidFill>
                  <a:srgbClr val="C00000"/>
                </a:solidFill>
              </a:rPr>
              <a:t>Я </a:t>
            </a:r>
            <a:r>
              <a:rPr lang="ru-RU" b="1" i="1" dirty="0">
                <a:solidFill>
                  <a:srgbClr val="C00000"/>
                </a:solidFill>
              </a:rPr>
              <a:t>думаю о чувствах </a:t>
            </a:r>
            <a:r>
              <a:rPr lang="ru-RU" b="1" i="1" dirty="0" smtClean="0">
                <a:solidFill>
                  <a:srgbClr val="C00000"/>
                </a:solidFill>
              </a:rPr>
              <a:t>других)</a:t>
            </a:r>
          </a:p>
          <a:p>
            <a:pPr algn="ctr">
              <a:buNone/>
            </a:pP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C:\Users\МДОУ 23\Downloads\70bca586-ce2a-552e-a7aa-62c93cdd58f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2143116"/>
            <a:ext cx="5715040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214290"/>
            <a:ext cx="8579296" cy="6455070"/>
          </a:xfrm>
        </p:spPr>
        <p:txBody>
          <a:bodyPr/>
          <a:lstStyle/>
          <a:p>
            <a:pPr algn="ctr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Занятие с детьми подготовительной  группы №9 по </a:t>
            </a:r>
            <a:r>
              <a:rPr lang="ru-RU" sz="2400" b="1" dirty="0" err="1" smtClean="0">
                <a:solidFill>
                  <a:srgbClr val="002060"/>
                </a:solidFill>
              </a:rPr>
              <a:t>каракулеграфии</a:t>
            </a:r>
            <a:r>
              <a:rPr lang="ru-RU" sz="2400" b="1" dirty="0" smtClean="0">
                <a:solidFill>
                  <a:srgbClr val="002060"/>
                </a:solidFill>
              </a:rPr>
              <a:t>,</a:t>
            </a:r>
          </a:p>
          <a:p>
            <a:pPr algn="ctr">
              <a:buNone/>
            </a:pPr>
            <a:r>
              <a:rPr lang="ru-RU" sz="2400" b="1" dirty="0" smtClean="0"/>
              <a:t> </a:t>
            </a:r>
            <a:r>
              <a:rPr lang="ru-RU" sz="2400" b="1" dirty="0" smtClean="0">
                <a:solidFill>
                  <a:srgbClr val="C00000"/>
                </a:solidFill>
              </a:rPr>
              <a:t>Цель:</a:t>
            </a:r>
            <a:r>
              <a:rPr lang="ru-RU" sz="2400" b="1" dirty="0" smtClean="0"/>
              <a:t> </a:t>
            </a:r>
            <a:r>
              <a:rPr lang="ru-RU" sz="2400" i="1" dirty="0" smtClean="0">
                <a:solidFill>
                  <a:srgbClr val="002060"/>
                </a:solidFill>
              </a:rPr>
              <a:t>высвобождение чувств, образно изображая их в рисунках</a:t>
            </a:r>
          </a:p>
          <a:p>
            <a:endParaRPr lang="ru-RU" dirty="0"/>
          </a:p>
        </p:txBody>
      </p:sp>
      <p:pic>
        <p:nvPicPr>
          <p:cNvPr id="6" name="Рисунок 5" descr="C:\Users\МДОУ 23\Desktop\photo_5355060332864859323_y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3143248"/>
            <a:ext cx="6143668" cy="354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МДОУ 23\Desktop\photo_5355060332864859326_y.jpg"/>
          <p:cNvPicPr/>
          <p:nvPr/>
        </p:nvPicPr>
        <p:blipFill>
          <a:blip r:embed="rId3" cstate="print"/>
          <a:srcRect l="4013" r="19583"/>
          <a:stretch>
            <a:fillRect/>
          </a:stretch>
        </p:blipFill>
        <p:spPr bwMode="auto">
          <a:xfrm>
            <a:off x="714348" y="1857364"/>
            <a:ext cx="3390892" cy="2405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МДОУ 23\Desktop\photo_5355060332864859324_y.jpg"/>
          <p:cNvPicPr/>
          <p:nvPr/>
        </p:nvPicPr>
        <p:blipFill>
          <a:blip r:embed="rId4" cstate="print"/>
          <a:srcRect l="9791" t="9143" r="963" b="2286"/>
          <a:stretch>
            <a:fillRect/>
          </a:stretch>
        </p:blipFill>
        <p:spPr bwMode="auto">
          <a:xfrm>
            <a:off x="4786314" y="1785926"/>
            <a:ext cx="3857652" cy="2267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Picture background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509120"/>
            <a:ext cx="1854166" cy="1914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14290"/>
            <a:ext cx="9144000" cy="6643710"/>
          </a:xfrm>
        </p:spPr>
        <p:txBody>
          <a:bodyPr/>
          <a:lstStyle/>
          <a:p>
            <a:pPr algn="ctr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Занятие с детьми подготовительной  группы №11 по </a:t>
            </a:r>
            <a:r>
              <a:rPr lang="ru-RU" sz="2400" b="1" dirty="0" err="1" smtClean="0">
                <a:solidFill>
                  <a:srgbClr val="002060"/>
                </a:solidFill>
              </a:rPr>
              <a:t>каракулеграфии</a:t>
            </a:r>
            <a:r>
              <a:rPr lang="ru-RU" sz="2400" b="1" dirty="0" smtClean="0">
                <a:solidFill>
                  <a:srgbClr val="002060"/>
                </a:solidFill>
              </a:rPr>
              <a:t>,</a:t>
            </a:r>
          </a:p>
          <a:p>
            <a:pPr algn="ctr">
              <a:buNone/>
            </a:pPr>
            <a:r>
              <a:rPr lang="ru-RU" sz="2400" b="1" dirty="0" smtClean="0"/>
              <a:t> </a:t>
            </a:r>
            <a:r>
              <a:rPr lang="ru-RU" sz="2400" b="1" dirty="0" smtClean="0">
                <a:solidFill>
                  <a:srgbClr val="C00000"/>
                </a:solidFill>
              </a:rPr>
              <a:t>Цель:</a:t>
            </a:r>
            <a:r>
              <a:rPr lang="ru-RU" sz="2400" b="1" dirty="0" smtClean="0"/>
              <a:t> </a:t>
            </a:r>
            <a:r>
              <a:rPr lang="ru-RU" sz="2400" i="1" dirty="0" smtClean="0">
                <a:solidFill>
                  <a:srgbClr val="002060"/>
                </a:solidFill>
              </a:rPr>
              <a:t>высвобождение чувств, образно изображая их в рисунках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 descr="C:\Users\МДОУ 23\Desktop\photo_5355060332864859317_y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484784"/>
            <a:ext cx="5934075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МДОУ 23\Desktop\photo_5355060332864859318_y.jpg"/>
          <p:cNvPicPr/>
          <p:nvPr/>
        </p:nvPicPr>
        <p:blipFill>
          <a:blip r:embed="rId3" cstate="print"/>
          <a:srcRect t="12571" r="1284"/>
          <a:stretch>
            <a:fillRect/>
          </a:stretch>
        </p:blipFill>
        <p:spPr bwMode="auto">
          <a:xfrm>
            <a:off x="4357686" y="3929066"/>
            <a:ext cx="4572032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Picture background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4797152"/>
            <a:ext cx="1854166" cy="1914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МДОУ 23\AppData\Local\Microsoft\Windows\Temporary Internet Files\Content.Word\IMG_20210420_162704_1.jpg"/>
          <p:cNvPicPr/>
          <p:nvPr/>
        </p:nvPicPr>
        <p:blipFill>
          <a:blip r:embed="rId5" cstate="print"/>
          <a:srcRect l="6922" t="-141" r="9388"/>
          <a:stretch>
            <a:fillRect/>
          </a:stretch>
        </p:blipFill>
        <p:spPr bwMode="auto">
          <a:xfrm rot="355041">
            <a:off x="6501031" y="1805800"/>
            <a:ext cx="2122747" cy="1662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Desktop\9гр\photo_5348075745378954119_y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284984"/>
            <a:ext cx="3871230" cy="300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МДОУ 23\Desktop\9гр\photo_5348075745378954120_y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14290"/>
            <a:ext cx="392909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МДОУ 23\Desktop\добрые дела\7гр\photo_5348198126177084460_y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214290"/>
            <a:ext cx="3071834" cy="3502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МДОУ 23\Desktop\добрые дела\7гр\photo_5348198126177084464_y.jpg"/>
          <p:cNvPicPr/>
          <p:nvPr/>
        </p:nvPicPr>
        <p:blipFill>
          <a:blip r:embed="rId5" cstate="print"/>
          <a:srcRect l="2087" t="14200" r="1766" b="2286"/>
          <a:stretch>
            <a:fillRect/>
          </a:stretch>
        </p:blipFill>
        <p:spPr bwMode="auto">
          <a:xfrm>
            <a:off x="5786446" y="2857496"/>
            <a:ext cx="3143272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475656" y="6309320"/>
            <a:ext cx="1262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«9 группа</a:t>
            </a:r>
            <a:r>
              <a:rPr lang="ru-RU" sz="1600" b="1" dirty="0" smtClean="0">
                <a:solidFill>
                  <a:srgbClr val="002060"/>
                </a:solidFill>
              </a:rPr>
              <a:t>»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99992" y="4509120"/>
            <a:ext cx="1262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«7 группа</a:t>
            </a:r>
            <a:r>
              <a:rPr lang="ru-RU" sz="1600" b="1" dirty="0" smtClean="0">
                <a:solidFill>
                  <a:srgbClr val="002060"/>
                </a:solidFill>
              </a:rPr>
              <a:t>»</a:t>
            </a:r>
            <a:endParaRPr lang="ru-RU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МДОУ 23\Desktop\добрые дела\19 гр\photo_5348370839696958804_y.jpg"/>
          <p:cNvPicPr/>
          <p:nvPr/>
        </p:nvPicPr>
        <p:blipFill>
          <a:blip r:embed="rId2" cstate="print"/>
          <a:srcRect t="39829" b="9422"/>
          <a:stretch>
            <a:fillRect/>
          </a:stretch>
        </p:blipFill>
        <p:spPr bwMode="auto">
          <a:xfrm>
            <a:off x="428596" y="3429000"/>
            <a:ext cx="6072230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Содержимое 3" descr="C:\Users\МДОУ 23\Desktop\добрые дела\19 гр\photo_5348370839696958803_y.jpg"/>
          <p:cNvPicPr>
            <a:picLocks noGrp="1"/>
          </p:cNvPicPr>
          <p:nvPr>
            <p:ph idx="1"/>
          </p:nvPr>
        </p:nvPicPr>
        <p:blipFill>
          <a:blip r:embed="rId3" cstate="print"/>
          <a:srcRect l="21509" t="23466" r="13804" b="7822"/>
          <a:stretch>
            <a:fillRect/>
          </a:stretch>
        </p:blipFill>
        <p:spPr bwMode="auto">
          <a:xfrm>
            <a:off x="428596" y="285728"/>
            <a:ext cx="2679582" cy="3268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МДОУ 23\Desktop\добрые дела\19 гр\photo_5348370839696958802_y (1).jpg"/>
          <p:cNvPicPr/>
          <p:nvPr/>
        </p:nvPicPr>
        <p:blipFill>
          <a:blip r:embed="rId4" cstate="print"/>
          <a:srcRect l="3531" r="22151" b="1709"/>
          <a:stretch>
            <a:fillRect/>
          </a:stretch>
        </p:blipFill>
        <p:spPr bwMode="auto">
          <a:xfrm>
            <a:off x="4071934" y="142852"/>
            <a:ext cx="441007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6715140" y="4357694"/>
            <a:ext cx="22859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«Волшебный шарик желаний»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19 гр.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Desktop\photo_5348164006956884433_y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512" y="285750"/>
            <a:ext cx="8182976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563888" y="6309320"/>
            <a:ext cx="1379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«18 группа</a:t>
            </a:r>
            <a:r>
              <a:rPr lang="ru-RU" sz="1600" b="1" dirty="0" smtClean="0">
                <a:solidFill>
                  <a:srgbClr val="002060"/>
                </a:solidFill>
              </a:rPr>
              <a:t>»</a:t>
            </a:r>
            <a:endParaRPr lang="ru-RU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Desktop\18 гр\photo_5348164006956884436_y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214290"/>
            <a:ext cx="4878027" cy="6357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516216" y="4725144"/>
            <a:ext cx="2342885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«Подарок любимому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воспитателю»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Автор: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Марина </a:t>
            </a:r>
            <a:r>
              <a:rPr lang="ru-RU" b="1" dirty="0" err="1" smtClean="0">
                <a:solidFill>
                  <a:srgbClr val="002060"/>
                </a:solidFill>
              </a:rPr>
              <a:t>Ратникова</a:t>
            </a:r>
            <a:endParaRPr lang="ru-RU" b="1" dirty="0" smtClean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18 группа</a:t>
            </a:r>
            <a:r>
              <a:rPr lang="ru-RU" sz="1600" b="1" dirty="0" smtClean="0">
                <a:solidFill>
                  <a:srgbClr val="002060"/>
                </a:solidFill>
              </a:rPr>
              <a:t>»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Picture background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1" y="1700808"/>
            <a:ext cx="2411759" cy="216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Desktop\11\photo_5348267438359306660_y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5465244" cy="3983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МДОУ 23\Desktop\11\photo_5348267438359306657_y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836712"/>
            <a:ext cx="324036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МДОУ 23\Desktop\11\photo_5348267438359306655_y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3501008"/>
            <a:ext cx="4124325" cy="3098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6588224" y="260648"/>
            <a:ext cx="1794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«11 группа»</a:t>
            </a:r>
            <a:endParaRPr lang="ru-RU" sz="2400" dirty="0"/>
          </a:p>
        </p:txBody>
      </p:sp>
      <p:pic>
        <p:nvPicPr>
          <p:cNvPr id="8" name="Рисунок 7" descr="Picture background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3717032"/>
            <a:ext cx="2411759" cy="216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Desktop\5\photo_5348267438359306661_y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3286148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МДОУ 23\Desktop\5\photo_5348267438359306663_y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2143116"/>
            <a:ext cx="593407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МДОУ 23\Desktop\photo_5352657006604968518_y.jpg"/>
          <p:cNvPicPr/>
          <p:nvPr/>
        </p:nvPicPr>
        <p:blipFill>
          <a:blip r:embed="rId4" cstate="print"/>
          <a:srcRect t="19473" r="-1284" b="2231"/>
          <a:stretch>
            <a:fillRect/>
          </a:stretch>
        </p:blipFill>
        <p:spPr bwMode="auto">
          <a:xfrm>
            <a:off x="4429124" y="214290"/>
            <a:ext cx="4238625" cy="2592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827584" y="5301208"/>
            <a:ext cx="16386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«5 группа»</a:t>
            </a:r>
            <a:endParaRPr lang="ru-RU"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6357982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ru-RU" b="1" dirty="0">
                <a:solidFill>
                  <a:srgbClr val="FF0000"/>
                </a:solidFill>
              </a:rPr>
              <a:t>Цель недели психологии:</a:t>
            </a:r>
            <a:r>
              <a:rPr lang="ru-RU" b="1" dirty="0"/>
              <a:t> </a:t>
            </a:r>
            <a:endParaRPr lang="ru-RU" b="1" dirty="0" smtClean="0"/>
          </a:p>
          <a:p>
            <a:pPr>
              <a:buFont typeface="Courier New" pitchFamily="49" charset="0"/>
              <a:buChar char="o"/>
            </a:pPr>
            <a:r>
              <a:rPr lang="ru-RU" i="1" dirty="0" smtClean="0">
                <a:solidFill>
                  <a:srgbClr val="002060"/>
                </a:solidFill>
              </a:rPr>
              <a:t>Показать </a:t>
            </a:r>
            <a:r>
              <a:rPr lang="ru-RU" i="1" dirty="0">
                <a:solidFill>
                  <a:srgbClr val="002060"/>
                </a:solidFill>
              </a:rPr>
              <a:t>важность формирования навыков у детей актуализировать свои </a:t>
            </a:r>
            <a:r>
              <a:rPr lang="ru-RU" i="1" dirty="0" smtClean="0">
                <a:solidFill>
                  <a:srgbClr val="002060"/>
                </a:solidFill>
              </a:rPr>
              <a:t>чувства</a:t>
            </a:r>
            <a:endParaRPr lang="ru-RU" i="1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ru-RU" b="1" dirty="0">
                <a:solidFill>
                  <a:srgbClr val="FF0000"/>
                </a:solidFill>
              </a:rPr>
              <a:t>Специальные задачи недели психологии:</a:t>
            </a:r>
            <a:endParaRPr lang="ru-RU" dirty="0">
              <a:solidFill>
                <a:srgbClr val="FF0000"/>
              </a:solidFill>
            </a:endParaRPr>
          </a:p>
          <a:p>
            <a:pPr lvl="0">
              <a:buFont typeface="Courier New" pitchFamily="49" charset="0"/>
              <a:buChar char="o"/>
            </a:pPr>
            <a:r>
              <a:rPr lang="ru-RU" i="1" dirty="0">
                <a:solidFill>
                  <a:srgbClr val="002060"/>
                </a:solidFill>
              </a:rPr>
              <a:t>Развивать эмоциональный интеллект у детей</a:t>
            </a:r>
          </a:p>
          <a:p>
            <a:pPr lvl="0">
              <a:buFont typeface="Courier New" pitchFamily="49" charset="0"/>
              <a:buChar char="o"/>
            </a:pPr>
            <a:r>
              <a:rPr lang="ru-RU" i="1" dirty="0">
                <a:solidFill>
                  <a:srgbClr val="002060"/>
                </a:solidFill>
              </a:rPr>
              <a:t>Учить детей грамотно выражать свои чувства</a:t>
            </a:r>
          </a:p>
          <a:p>
            <a:pPr>
              <a:buFont typeface="Courier New" pitchFamily="49" charset="0"/>
              <a:buChar char="o"/>
            </a:pPr>
            <a:r>
              <a:rPr lang="ru-RU" i="1" dirty="0">
                <a:solidFill>
                  <a:srgbClr val="002060"/>
                </a:solidFill>
              </a:rPr>
              <a:t>Отрабатывать навыки обхождения со своими чувствами /когда навык не сформирован, ребенок неадекватно выражает чувства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Desktop\photo_5352657006604968520_y.jpg"/>
          <p:cNvPicPr>
            <a:picLocks noGrp="1"/>
          </p:cNvPicPr>
          <p:nvPr>
            <p:ph idx="1"/>
          </p:nvPr>
        </p:nvPicPr>
        <p:blipFill>
          <a:blip r:embed="rId2" cstate="print"/>
          <a:srcRect r="27608" b="28039"/>
          <a:stretch>
            <a:fillRect/>
          </a:stretch>
        </p:blipFill>
        <p:spPr bwMode="auto">
          <a:xfrm>
            <a:off x="428596" y="3286124"/>
            <a:ext cx="2773235" cy="3357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МДОУ 23\Desktop\photo_5352657006604968519_y.jpg"/>
          <p:cNvPicPr/>
          <p:nvPr/>
        </p:nvPicPr>
        <p:blipFill>
          <a:blip r:embed="rId3" cstate="print"/>
          <a:srcRect b="13839"/>
          <a:stretch>
            <a:fillRect/>
          </a:stretch>
        </p:blipFill>
        <p:spPr bwMode="auto">
          <a:xfrm>
            <a:off x="3143240" y="3214686"/>
            <a:ext cx="2857520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МДОУ 23\Desktop\photo_5352657006604968513_y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2928934"/>
            <a:ext cx="2756381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МДОУ 23\Desktop\photo_5352657006604968514_y.jpg"/>
          <p:cNvPicPr/>
          <p:nvPr/>
        </p:nvPicPr>
        <p:blipFill>
          <a:blip r:embed="rId5" cstate="print"/>
          <a:srcRect r="14210" b="7884"/>
          <a:stretch>
            <a:fillRect/>
          </a:stretch>
        </p:blipFill>
        <p:spPr bwMode="auto">
          <a:xfrm>
            <a:off x="500034" y="142852"/>
            <a:ext cx="2428892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МДОУ 23\Desktop\photo_5352657006604968515_y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12" y="142852"/>
            <a:ext cx="2520732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МДОУ 23\Desktop\photo_5352657006604968517_y.jpg"/>
          <p:cNvPicPr/>
          <p:nvPr/>
        </p:nvPicPr>
        <p:blipFill>
          <a:blip r:embed="rId7" cstate="print"/>
          <a:srcRect t="19495" r="7544"/>
          <a:stretch>
            <a:fillRect/>
          </a:stretch>
        </p:blipFill>
        <p:spPr bwMode="auto">
          <a:xfrm>
            <a:off x="3143240" y="142852"/>
            <a:ext cx="2775553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Desktop\photo_5352736437730141415_y.jpg"/>
          <p:cNvPicPr>
            <a:picLocks noGrp="1"/>
          </p:cNvPicPr>
          <p:nvPr>
            <p:ph idx="1"/>
          </p:nvPr>
        </p:nvPicPr>
        <p:blipFill>
          <a:blip r:embed="rId2" cstate="print"/>
          <a:srcRect t="20546" r="963" b="8668"/>
          <a:stretch>
            <a:fillRect/>
          </a:stretch>
        </p:blipFill>
        <p:spPr bwMode="auto">
          <a:xfrm>
            <a:off x="323528" y="188640"/>
            <a:ext cx="8229600" cy="5882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156176" y="6237312"/>
            <a:ext cx="16386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«8 группа»</a:t>
            </a:r>
            <a:endParaRPr lang="ru-RU" sz="24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Picture background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4725144"/>
            <a:ext cx="1978025" cy="197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МДОУ 23\Desktop\неделя псиологии 2024-25 Путеводитель по лабиринту эмоций\фото нед псих эмоции\добрые дела\13 гр\photo_5346176570970204656_y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7337393">
            <a:off x="4992756" y="-134307"/>
            <a:ext cx="2828031" cy="35128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C:\Users\МДОУ 23\Desktop\photo_5346176570970204658_y.jpg"/>
          <p:cNvPicPr>
            <a:picLocks noGrp="1"/>
          </p:cNvPicPr>
          <p:nvPr>
            <p:ph idx="1"/>
          </p:nvPr>
        </p:nvPicPr>
        <p:blipFill>
          <a:blip r:embed="rId4" cstate="print"/>
          <a:srcRect l="23275" t="24549" r="20545" b="5174"/>
          <a:stretch>
            <a:fillRect/>
          </a:stretch>
        </p:blipFill>
        <p:spPr bwMode="auto">
          <a:xfrm rot="19031442">
            <a:off x="4617183" y="1910867"/>
            <a:ext cx="2507224" cy="38490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МДОУ 23\Desktop\photo_5344020832395063048_y.jpg"/>
          <p:cNvPicPr/>
          <p:nvPr/>
        </p:nvPicPr>
        <p:blipFill>
          <a:blip r:embed="rId5" cstate="print"/>
          <a:srcRect l="7705" r="4494" b="2132"/>
          <a:stretch>
            <a:fillRect/>
          </a:stretch>
        </p:blipFill>
        <p:spPr bwMode="auto">
          <a:xfrm>
            <a:off x="500034" y="0"/>
            <a:ext cx="4214842" cy="40005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МДОУ 23\Desktop\photo_5346176570970204655_y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521457">
            <a:off x="2805136" y="3536270"/>
            <a:ext cx="2608221" cy="33139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МДОУ 23\Desktop\photo_5346176570970204657_y.jpg"/>
          <p:cNvPicPr/>
          <p:nvPr/>
        </p:nvPicPr>
        <p:blipFill>
          <a:blip r:embed="rId7" cstate="print"/>
          <a:srcRect r="3531" b="12876"/>
          <a:stretch>
            <a:fillRect/>
          </a:stretch>
        </p:blipFill>
        <p:spPr bwMode="auto">
          <a:xfrm rot="221181">
            <a:off x="112539" y="3378989"/>
            <a:ext cx="3004504" cy="359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7236296" y="3140968"/>
            <a:ext cx="15121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«13 группа»</a:t>
            </a:r>
            <a:endParaRPr lang="ru-RU" sz="20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Desktop\photo_5344020832395063047_y (1).jpg"/>
          <p:cNvPicPr>
            <a:picLocks noGrp="1"/>
          </p:cNvPicPr>
          <p:nvPr>
            <p:ph idx="1"/>
          </p:nvPr>
        </p:nvPicPr>
        <p:blipFill>
          <a:blip r:embed="rId2" cstate="print"/>
          <a:srcRect t="24307" r="1926"/>
          <a:stretch>
            <a:fillRect/>
          </a:stretch>
        </p:blipFill>
        <p:spPr bwMode="auto">
          <a:xfrm>
            <a:off x="285720" y="142852"/>
            <a:ext cx="8643998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User\Desktop\photo_5355060332864859483_y.jpg"/>
          <p:cNvPicPr>
            <a:picLocks noGrp="1"/>
          </p:cNvPicPr>
          <p:nvPr>
            <p:ph idx="1"/>
          </p:nvPr>
        </p:nvPicPr>
        <p:blipFill>
          <a:blip r:embed="rId2" cstate="print"/>
          <a:srcRect l="-1522" t="32441" r="1739" b="34706"/>
          <a:stretch>
            <a:fillRect/>
          </a:stretch>
        </p:blipFill>
        <p:spPr bwMode="auto">
          <a:xfrm>
            <a:off x="539553" y="332656"/>
            <a:ext cx="7632848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796136" y="5877272"/>
            <a:ext cx="1794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«17 группа»</a:t>
            </a:r>
            <a:endParaRPr lang="ru-RU" sz="24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User\Desktop\photo_5357123214247061721_y.jpg"/>
          <p:cNvPicPr/>
          <p:nvPr/>
        </p:nvPicPr>
        <p:blipFill>
          <a:blip r:embed="rId2" cstate="print"/>
          <a:srcRect t="33368" b="39650"/>
          <a:stretch>
            <a:fillRect/>
          </a:stretch>
        </p:blipFill>
        <p:spPr bwMode="auto">
          <a:xfrm>
            <a:off x="179512" y="1556792"/>
            <a:ext cx="6624736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photo_5357123214247061723_y.jpg"/>
          <p:cNvPicPr/>
          <p:nvPr/>
        </p:nvPicPr>
        <p:blipFill>
          <a:blip r:embed="rId3" cstate="print"/>
          <a:srcRect t="36323" r="56377" b="40374"/>
          <a:stretch>
            <a:fillRect/>
          </a:stretch>
        </p:blipFill>
        <p:spPr bwMode="auto">
          <a:xfrm>
            <a:off x="6012160" y="188640"/>
            <a:ext cx="288032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115616" y="548680"/>
            <a:ext cx="1794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«18 группа»</a:t>
            </a:r>
            <a:endParaRPr lang="ru-RU" sz="2400" dirty="0"/>
          </a:p>
        </p:txBody>
      </p:sp>
      <p:pic>
        <p:nvPicPr>
          <p:cNvPr id="9" name="Рисунок 8" descr="Picture background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3717032"/>
            <a:ext cx="212372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52"/>
            <a:ext cx="8229600" cy="6429420"/>
          </a:xfrm>
        </p:spPr>
        <p:txBody>
          <a:bodyPr/>
          <a:lstStyle/>
          <a:p>
            <a:pPr algn="ctr">
              <a:buNone/>
            </a:pPr>
            <a:r>
              <a:rPr lang="ru-RU" b="1" dirty="0">
                <a:solidFill>
                  <a:srgbClr val="002060"/>
                </a:solidFill>
              </a:rPr>
              <a:t>Четверг (26.11)</a:t>
            </a:r>
            <a:endParaRPr lang="ru-RU" dirty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ru-RU" b="1" dirty="0">
                <a:solidFill>
                  <a:srgbClr val="C00000"/>
                </a:solidFill>
              </a:rPr>
              <a:t>«Не позволяй своим страхам убивать твои мечты</a:t>
            </a:r>
            <a:r>
              <a:rPr lang="ru-RU" b="1" dirty="0" smtClean="0">
                <a:solidFill>
                  <a:srgbClr val="C00000"/>
                </a:solidFill>
              </a:rPr>
              <a:t>»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sz="3000" b="1" i="1" dirty="0" smtClean="0">
                <a:solidFill>
                  <a:srgbClr val="C00000"/>
                </a:solidFill>
              </a:rPr>
              <a:t>(</a:t>
            </a:r>
            <a:r>
              <a:rPr lang="ru-RU" sz="3000" b="1" i="1" dirty="0">
                <a:solidFill>
                  <a:srgbClr val="C00000"/>
                </a:solidFill>
              </a:rPr>
              <a:t>как вернуть мир и покой </a:t>
            </a:r>
            <a:r>
              <a:rPr lang="ru-RU" sz="3000" b="1" i="1" dirty="0" smtClean="0">
                <a:solidFill>
                  <a:srgbClr val="C00000"/>
                </a:solidFill>
              </a:rPr>
              <a:t>душе)</a:t>
            </a:r>
          </a:p>
          <a:p>
            <a:pPr algn="ctr">
              <a:buNone/>
            </a:pPr>
            <a:endParaRPr lang="ru-RU" i="1" dirty="0">
              <a:solidFill>
                <a:srgbClr val="C00000"/>
              </a:solidFill>
            </a:endParaRPr>
          </a:p>
        </p:txBody>
      </p:sp>
      <p:pic>
        <p:nvPicPr>
          <p:cNvPr id="4" name="Рисунок 3" descr="C:\Users\МДОУ 23\Downloads\child_water_branch_67335_1440x90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2428868"/>
            <a:ext cx="6215106" cy="4071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txBody>
          <a:bodyPr/>
          <a:lstStyle/>
          <a:p>
            <a:pPr algn="ctr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Средняя группа №20, занятие </a:t>
            </a:r>
            <a:r>
              <a:rPr lang="ru-RU" sz="2400" b="1" dirty="0" err="1" smtClean="0">
                <a:solidFill>
                  <a:srgbClr val="002060"/>
                </a:solidFill>
              </a:rPr>
              <a:t>c</a:t>
            </a:r>
            <a:r>
              <a:rPr lang="ru-RU" sz="2400" b="1" dirty="0" smtClean="0">
                <a:solidFill>
                  <a:srgbClr val="002060"/>
                </a:solidFill>
              </a:rPr>
              <a:t> элементами </a:t>
            </a:r>
            <a:r>
              <a:rPr lang="ru-RU" sz="2400" b="1" dirty="0" err="1" smtClean="0">
                <a:solidFill>
                  <a:srgbClr val="002060"/>
                </a:solidFill>
              </a:rPr>
              <a:t>арт-терапии</a:t>
            </a:r>
            <a:r>
              <a:rPr lang="ru-RU" sz="2400" b="1" dirty="0" smtClean="0">
                <a:solidFill>
                  <a:srgbClr val="002060"/>
                </a:solidFill>
              </a:rPr>
              <a:t> «Цветочная поляна»,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Цель:</a:t>
            </a:r>
            <a:r>
              <a:rPr lang="ru-RU" sz="2400" dirty="0" smtClean="0"/>
              <a:t> </a:t>
            </a:r>
            <a:r>
              <a:rPr lang="ru-RU" sz="2400" i="1" dirty="0" smtClean="0">
                <a:solidFill>
                  <a:srgbClr val="002060"/>
                </a:solidFill>
              </a:rPr>
              <a:t>Самопознание, гармонизация личности </a:t>
            </a:r>
          </a:p>
          <a:p>
            <a:endParaRPr lang="ru-RU" dirty="0"/>
          </a:p>
        </p:txBody>
      </p:sp>
      <p:pic>
        <p:nvPicPr>
          <p:cNvPr id="4" name="Рисунок 3" descr="C:\Users\МДОУ 23\Desktop\20 гр\photo_5350475103089058874_y.jpg"/>
          <p:cNvPicPr/>
          <p:nvPr/>
        </p:nvPicPr>
        <p:blipFill>
          <a:blip r:embed="rId2" cstate="print"/>
          <a:srcRect l="26777" t="10337" b="601"/>
          <a:stretch>
            <a:fillRect/>
          </a:stretch>
        </p:blipFill>
        <p:spPr bwMode="auto">
          <a:xfrm>
            <a:off x="6372200" y="1988840"/>
            <a:ext cx="2401883" cy="422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МДОУ 23\Desktop\20 гр\photo_5350475103089058877_y.jpg"/>
          <p:cNvPicPr/>
          <p:nvPr/>
        </p:nvPicPr>
        <p:blipFill>
          <a:blip r:embed="rId3" cstate="print"/>
          <a:srcRect l="8026" t="21300" r="7865" b="50782"/>
          <a:stretch>
            <a:fillRect/>
          </a:stretch>
        </p:blipFill>
        <p:spPr bwMode="auto">
          <a:xfrm>
            <a:off x="467544" y="1556792"/>
            <a:ext cx="478862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МДОУ 23\Desktop\20 гр\photo_5350475103089058879_y.jpg"/>
          <p:cNvPicPr/>
          <p:nvPr/>
        </p:nvPicPr>
        <p:blipFill>
          <a:blip r:embed="rId4" cstate="print"/>
          <a:srcRect t="20299" r="1284"/>
          <a:stretch>
            <a:fillRect/>
          </a:stretch>
        </p:blipFill>
        <p:spPr bwMode="auto">
          <a:xfrm>
            <a:off x="2051720" y="3573016"/>
            <a:ext cx="435771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Picture background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293096"/>
            <a:ext cx="180020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52"/>
            <a:ext cx="8229600" cy="650085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>
                <a:solidFill>
                  <a:srgbClr val="002060"/>
                </a:solidFill>
              </a:rPr>
              <a:t>З</a:t>
            </a:r>
            <a:r>
              <a:rPr lang="ru-RU" sz="2400" b="1" dirty="0" smtClean="0">
                <a:solidFill>
                  <a:srgbClr val="002060"/>
                </a:solidFill>
              </a:rPr>
              <a:t>анятие </a:t>
            </a:r>
            <a:r>
              <a:rPr lang="ru-RU" sz="2400" b="1" dirty="0">
                <a:solidFill>
                  <a:srgbClr val="002060"/>
                </a:solidFill>
              </a:rPr>
              <a:t>с детьми старшей группы №18«Сказка о бабочке сновидений</a:t>
            </a:r>
            <a:r>
              <a:rPr lang="ru-RU" sz="2400" b="1" dirty="0" smtClean="0">
                <a:solidFill>
                  <a:srgbClr val="002060"/>
                </a:solidFill>
              </a:rPr>
              <a:t>»,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i="1" dirty="0">
                <a:solidFill>
                  <a:srgbClr val="FF0000"/>
                </a:solidFill>
              </a:rPr>
              <a:t>цель: </a:t>
            </a:r>
            <a:r>
              <a:rPr lang="ru-RU" sz="2400" i="1" dirty="0">
                <a:solidFill>
                  <a:srgbClr val="002060"/>
                </a:solidFill>
              </a:rPr>
              <a:t>актуализация эмоционального и когнитивного компонента, переживания сновидений, поиск внутреннего ресурса</a:t>
            </a:r>
          </a:p>
        </p:txBody>
      </p:sp>
      <p:pic>
        <p:nvPicPr>
          <p:cNvPr id="5" name="Рисунок 4" descr="C:\Users\МДОУ 23\Desktop\photo_5352946182458042623_y.jpg"/>
          <p:cNvPicPr/>
          <p:nvPr/>
        </p:nvPicPr>
        <p:blipFill>
          <a:blip r:embed="rId2" cstate="print"/>
          <a:srcRect l="6742" t="33414" r="6260"/>
          <a:stretch>
            <a:fillRect/>
          </a:stretch>
        </p:blipFill>
        <p:spPr bwMode="auto">
          <a:xfrm>
            <a:off x="179512" y="1988840"/>
            <a:ext cx="3262239" cy="3400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МДОУ 23\Desktop\photo_5352946182458042619_y.jpg"/>
          <p:cNvPicPr/>
          <p:nvPr/>
        </p:nvPicPr>
        <p:blipFill>
          <a:blip r:embed="rId3" cstate="print"/>
          <a:srcRect l="7384" t="31624" r="6420"/>
          <a:stretch>
            <a:fillRect/>
          </a:stretch>
        </p:blipFill>
        <p:spPr bwMode="auto">
          <a:xfrm>
            <a:off x="3491880" y="2636912"/>
            <a:ext cx="5500694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Picture background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4941168"/>
            <a:ext cx="1996078" cy="177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Desktop\photo_5354882972190367228_y.jpg"/>
          <p:cNvPicPr>
            <a:picLocks noGrp="1"/>
          </p:cNvPicPr>
          <p:nvPr>
            <p:ph idx="1"/>
          </p:nvPr>
        </p:nvPicPr>
        <p:blipFill>
          <a:blip r:embed="rId2" cstate="print"/>
          <a:srcRect l="4013" t="2991" r="3050" b="3632"/>
          <a:stretch>
            <a:fillRect/>
          </a:stretch>
        </p:blipFill>
        <p:spPr bwMode="auto">
          <a:xfrm>
            <a:off x="357158" y="214290"/>
            <a:ext cx="8229600" cy="620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6357982"/>
          </a:xfrm>
        </p:spPr>
        <p:txBody>
          <a:bodyPr/>
          <a:lstStyle/>
          <a:p>
            <a:pPr algn="ctr">
              <a:buNone/>
            </a:pPr>
            <a:r>
              <a:rPr lang="ru-RU" b="1" dirty="0">
                <a:solidFill>
                  <a:srgbClr val="002060"/>
                </a:solidFill>
              </a:rPr>
              <a:t>Понедельник (25. 11.)</a:t>
            </a:r>
            <a:endParaRPr lang="ru-RU" dirty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ru-RU" sz="3600" b="1" dirty="0">
                <a:solidFill>
                  <a:srgbClr val="C00000"/>
                </a:solidFill>
              </a:rPr>
              <a:t>«Когда я злюсь»</a:t>
            </a:r>
            <a:endParaRPr lang="ru-RU" sz="3600" dirty="0">
              <a:solidFill>
                <a:srgbClr val="C00000"/>
              </a:solidFill>
            </a:endParaRPr>
          </a:p>
          <a:p>
            <a:pPr algn="ctr">
              <a:buNone/>
            </a:pPr>
            <a:r>
              <a:rPr lang="ru-RU" b="1" i="1" dirty="0">
                <a:solidFill>
                  <a:srgbClr val="C00000"/>
                </a:solidFill>
              </a:rPr>
              <a:t>(Научись управлять собой)</a:t>
            </a:r>
            <a:endParaRPr lang="ru-RU" i="1" dirty="0">
              <a:solidFill>
                <a:srgbClr val="C00000"/>
              </a:solidFill>
            </a:endParaRPr>
          </a:p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Picture background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2214554"/>
            <a:ext cx="5357850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572272"/>
          </a:xfrm>
        </p:spPr>
        <p:txBody>
          <a:bodyPr/>
          <a:lstStyle/>
          <a:p>
            <a:pPr algn="ctr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Занятие с детьми старшей группы №19«Сказка о бабочке сновидений»,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i="1" dirty="0" smtClean="0">
                <a:solidFill>
                  <a:srgbClr val="FF0000"/>
                </a:solidFill>
              </a:rPr>
              <a:t>цель: </a:t>
            </a:r>
            <a:r>
              <a:rPr lang="ru-RU" sz="2400" i="1" dirty="0" smtClean="0">
                <a:solidFill>
                  <a:srgbClr val="002060"/>
                </a:solidFill>
              </a:rPr>
              <a:t>актуализация эмоционального и когнитивного компонента, переживания сновидений, поиск внутреннего ресурса</a:t>
            </a:r>
          </a:p>
          <a:p>
            <a:endParaRPr lang="ru-RU" dirty="0"/>
          </a:p>
        </p:txBody>
      </p:sp>
      <p:pic>
        <p:nvPicPr>
          <p:cNvPr id="4" name="Рисунок 3" descr="C:\Users\МДОУ 23\Desktop\photo_5352604281586443943_y.jpg"/>
          <p:cNvPicPr/>
          <p:nvPr/>
        </p:nvPicPr>
        <p:blipFill>
          <a:blip r:embed="rId2" cstate="print"/>
          <a:srcRect t="15448"/>
          <a:stretch>
            <a:fillRect/>
          </a:stretch>
        </p:blipFill>
        <p:spPr bwMode="auto">
          <a:xfrm>
            <a:off x="3500430" y="2928934"/>
            <a:ext cx="243691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МДОУ 23\Desktop\photo_5352604281586443946_y.jpg"/>
          <p:cNvPicPr/>
          <p:nvPr/>
        </p:nvPicPr>
        <p:blipFill>
          <a:blip r:embed="rId3" cstate="print"/>
          <a:srcRect t="23584"/>
          <a:stretch>
            <a:fillRect/>
          </a:stretch>
        </p:blipFill>
        <p:spPr bwMode="auto">
          <a:xfrm>
            <a:off x="382627" y="2000241"/>
            <a:ext cx="3189241" cy="4618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МДОУ 23\Desktop\photo_5352604281586443945_y.jpg"/>
          <p:cNvPicPr/>
          <p:nvPr/>
        </p:nvPicPr>
        <p:blipFill>
          <a:blip r:embed="rId4" cstate="print"/>
          <a:srcRect t="12873"/>
          <a:stretch>
            <a:fillRect/>
          </a:stretch>
        </p:blipFill>
        <p:spPr bwMode="auto">
          <a:xfrm>
            <a:off x="5643570" y="1928802"/>
            <a:ext cx="2844053" cy="450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Picture background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1844824"/>
            <a:ext cx="1996078" cy="177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User\Desktop\photo_5352604281586444253_y.jpg"/>
          <p:cNvPicPr>
            <a:picLocks noGrp="1"/>
          </p:cNvPicPr>
          <p:nvPr>
            <p:ph idx="1"/>
          </p:nvPr>
        </p:nvPicPr>
        <p:blipFill>
          <a:blip r:embed="rId2" cstate="print"/>
          <a:srcRect l="4494" t="4273" r="16533" b="7692"/>
          <a:stretch>
            <a:fillRect/>
          </a:stretch>
        </p:blipFill>
        <p:spPr bwMode="auto">
          <a:xfrm>
            <a:off x="323528" y="404664"/>
            <a:ext cx="8424936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6357982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Семинар-практикум «Взаимодействие с тревожными детьми» </a:t>
            </a:r>
            <a:r>
              <a:rPr lang="ru-RU" sz="2400" i="1" dirty="0" smtClean="0">
                <a:solidFill>
                  <a:srgbClr val="002060"/>
                </a:solidFill>
              </a:rPr>
              <a:t>/ «Радуга»/</a:t>
            </a:r>
          </a:p>
          <a:p>
            <a:endParaRPr lang="ru-RU" dirty="0"/>
          </a:p>
        </p:txBody>
      </p:sp>
      <p:pic>
        <p:nvPicPr>
          <p:cNvPr id="4" name="Рисунок 3" descr="C:\Users\МДОУ 23\Desktop\photo_5355060332864859311_y.jpg"/>
          <p:cNvPicPr/>
          <p:nvPr/>
        </p:nvPicPr>
        <p:blipFill>
          <a:blip r:embed="rId2" cstate="print"/>
          <a:srcRect l="20385" t="11429" r="11557"/>
          <a:stretch>
            <a:fillRect/>
          </a:stretch>
        </p:blipFill>
        <p:spPr bwMode="auto">
          <a:xfrm>
            <a:off x="4429124" y="1357298"/>
            <a:ext cx="3681410" cy="2809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МДОУ 23\Desktop\photo_5355060332864859310_y.jpg"/>
          <p:cNvPicPr/>
          <p:nvPr/>
        </p:nvPicPr>
        <p:blipFill>
          <a:blip r:embed="rId3" cstate="print"/>
          <a:srcRect l="14928" t="21714" r="25522"/>
          <a:stretch>
            <a:fillRect/>
          </a:stretch>
        </p:blipFill>
        <p:spPr bwMode="auto">
          <a:xfrm>
            <a:off x="3357554" y="3786190"/>
            <a:ext cx="414340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МДОУ 23\Desktop\photo_5355060332864859300_y.jpg"/>
          <p:cNvPicPr/>
          <p:nvPr/>
        </p:nvPicPr>
        <p:blipFill>
          <a:blip r:embed="rId4" cstate="print"/>
          <a:srcRect l="24359" t="14727" r="16667" b="14315"/>
          <a:stretch>
            <a:fillRect/>
          </a:stretch>
        </p:blipFill>
        <p:spPr bwMode="auto">
          <a:xfrm>
            <a:off x="714348" y="1500174"/>
            <a:ext cx="2286016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Desktop\photo_5355060332864859308_y.jpg"/>
          <p:cNvPicPr>
            <a:picLocks noGrp="1"/>
          </p:cNvPicPr>
          <p:nvPr>
            <p:ph idx="1"/>
          </p:nvPr>
        </p:nvPicPr>
        <p:blipFill>
          <a:blip r:embed="rId2" cstate="print"/>
          <a:srcRect l="32584" t="11429" r="28411"/>
          <a:stretch>
            <a:fillRect/>
          </a:stretch>
        </p:blipFill>
        <p:spPr bwMode="auto">
          <a:xfrm>
            <a:off x="500034" y="1357298"/>
            <a:ext cx="4000528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МДОУ 23\Desktop\photo_5355060332864859306_y.jpg"/>
          <p:cNvPicPr/>
          <p:nvPr/>
        </p:nvPicPr>
        <p:blipFill>
          <a:blip r:embed="rId3" cstate="print"/>
          <a:srcRect l="31300" t="7143" r="26164"/>
          <a:stretch>
            <a:fillRect/>
          </a:stretch>
        </p:blipFill>
        <p:spPr bwMode="auto">
          <a:xfrm>
            <a:off x="4714876" y="285728"/>
            <a:ext cx="4071966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6072230"/>
          </a:xfrm>
        </p:spPr>
        <p:txBody>
          <a:bodyPr/>
          <a:lstStyle/>
          <a:p>
            <a:pPr algn="ctr">
              <a:buNone/>
            </a:pPr>
            <a:r>
              <a:rPr lang="ru-RU" b="1" dirty="0"/>
              <a:t> </a:t>
            </a:r>
            <a:r>
              <a:rPr lang="ru-RU" b="1" dirty="0" smtClean="0">
                <a:solidFill>
                  <a:srgbClr val="002060"/>
                </a:solidFill>
              </a:rPr>
              <a:t>Пятница </a:t>
            </a:r>
            <a:r>
              <a:rPr lang="ru-RU" b="1" dirty="0">
                <a:solidFill>
                  <a:srgbClr val="002060"/>
                </a:solidFill>
              </a:rPr>
              <a:t>(</a:t>
            </a:r>
            <a:r>
              <a:rPr lang="ru-RU" b="1" dirty="0" smtClean="0">
                <a:solidFill>
                  <a:srgbClr val="002060"/>
                </a:solidFill>
              </a:rPr>
              <a:t>27.11)</a:t>
            </a:r>
            <a:endParaRPr lang="ru-RU" dirty="0" smtClean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ru-RU" sz="3600" b="1" dirty="0" smtClean="0">
                <a:solidFill>
                  <a:srgbClr val="C00000"/>
                </a:solidFill>
              </a:rPr>
              <a:t>Я </a:t>
            </a:r>
            <a:r>
              <a:rPr lang="ru-RU" sz="3600" b="1" dirty="0">
                <a:solidFill>
                  <a:srgbClr val="C00000"/>
                </a:solidFill>
              </a:rPr>
              <a:t>счастлив быть </a:t>
            </a:r>
            <a:r>
              <a:rPr lang="ru-RU" sz="3600" b="1" dirty="0" smtClean="0">
                <a:solidFill>
                  <a:srgbClr val="C00000"/>
                </a:solidFill>
              </a:rPr>
              <a:t>собой</a:t>
            </a:r>
            <a:endParaRPr lang="ru-RU" sz="3600" dirty="0">
              <a:solidFill>
                <a:srgbClr val="C00000"/>
              </a:solidFill>
            </a:endParaRPr>
          </a:p>
          <a:p>
            <a:pPr algn="ctr">
              <a:buNone/>
            </a:pPr>
            <a:r>
              <a:rPr lang="ru-RU" b="1" i="1" dirty="0">
                <a:solidFill>
                  <a:srgbClr val="C00000"/>
                </a:solidFill>
              </a:rPr>
              <a:t>(Когда взрослые верят в своих детей)</a:t>
            </a:r>
            <a:endParaRPr lang="ru-RU" i="1" dirty="0">
              <a:solidFill>
                <a:srgbClr val="C00000"/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4" name="Рисунок 3" descr="C:\Users\МДОУ 23\Downloads\590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2357430"/>
            <a:ext cx="6786610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52"/>
            <a:ext cx="8229600" cy="6286544"/>
          </a:xfrm>
        </p:spPr>
        <p:txBody>
          <a:bodyPr/>
          <a:lstStyle/>
          <a:p>
            <a:pPr algn="ctr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Занятие с детьми старшей группы №7«Сказка о бабочке сновидений»,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i="1" dirty="0" smtClean="0">
                <a:solidFill>
                  <a:srgbClr val="FF0000"/>
                </a:solidFill>
              </a:rPr>
              <a:t>цель: </a:t>
            </a:r>
            <a:r>
              <a:rPr lang="ru-RU" sz="2400" i="1" dirty="0" smtClean="0">
                <a:solidFill>
                  <a:srgbClr val="002060"/>
                </a:solidFill>
              </a:rPr>
              <a:t>актуализация эмоционального и когнитивного компонента, переживания сновидений, поиск внутреннего ресурса</a:t>
            </a:r>
          </a:p>
          <a:p>
            <a:endParaRPr lang="ru-RU" dirty="0"/>
          </a:p>
        </p:txBody>
      </p:sp>
      <p:pic>
        <p:nvPicPr>
          <p:cNvPr id="5" name="Рисунок 4" descr="C:\Users\МДОУ 23\Desktop\photo_5353048853651253944_y.jpg"/>
          <p:cNvPicPr/>
          <p:nvPr/>
        </p:nvPicPr>
        <p:blipFill>
          <a:blip r:embed="rId2" cstate="print"/>
          <a:srcRect t="26715"/>
          <a:stretch>
            <a:fillRect/>
          </a:stretch>
        </p:blipFill>
        <p:spPr bwMode="auto">
          <a:xfrm>
            <a:off x="395536" y="2204864"/>
            <a:ext cx="3571900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МДОУ 23\Desktop\photo_5353048853651253946_y.jpg"/>
          <p:cNvPicPr/>
          <p:nvPr/>
        </p:nvPicPr>
        <p:blipFill>
          <a:blip r:embed="rId3" cstate="print"/>
          <a:srcRect t="4934" r="3371"/>
          <a:stretch>
            <a:fillRect/>
          </a:stretch>
        </p:blipFill>
        <p:spPr bwMode="auto">
          <a:xfrm>
            <a:off x="5004048" y="2060848"/>
            <a:ext cx="3500462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Picture background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4941168"/>
            <a:ext cx="1996078" cy="177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Desktop\photo_5353048853651254052_y.jpg"/>
          <p:cNvPicPr>
            <a:picLocks noGrp="1"/>
          </p:cNvPicPr>
          <p:nvPr>
            <p:ph idx="1"/>
          </p:nvPr>
        </p:nvPicPr>
        <p:blipFill>
          <a:blip r:embed="rId2" cstate="print"/>
          <a:srcRect t="33935" b="12515"/>
          <a:stretch>
            <a:fillRect/>
          </a:stretch>
        </p:blipFill>
        <p:spPr bwMode="auto">
          <a:xfrm>
            <a:off x="428625" y="375146"/>
            <a:ext cx="8229600" cy="5875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6143668"/>
          </a:xfrm>
        </p:spPr>
        <p:txBody>
          <a:bodyPr/>
          <a:lstStyle/>
          <a:p>
            <a:pPr algn="ctr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Занятие с детьми старшей группы №5 «Сказка о бабочке сновидений»,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i="1" dirty="0" smtClean="0">
                <a:solidFill>
                  <a:srgbClr val="FF0000"/>
                </a:solidFill>
              </a:rPr>
              <a:t>цель: </a:t>
            </a:r>
            <a:r>
              <a:rPr lang="ru-RU" sz="2400" i="1" dirty="0" smtClean="0">
                <a:solidFill>
                  <a:srgbClr val="002060"/>
                </a:solidFill>
              </a:rPr>
              <a:t>актуализация эмоционального и когнитивного компонента, переживания сновидений, поиск внутреннего ресурса</a:t>
            </a:r>
          </a:p>
          <a:p>
            <a:endParaRPr lang="ru-RU" dirty="0"/>
          </a:p>
        </p:txBody>
      </p:sp>
      <p:pic>
        <p:nvPicPr>
          <p:cNvPr id="4" name="Рисунок 3" descr="C:\Users\МДОУ 23\Desktop\photo_5352657006604968958_y.jpg"/>
          <p:cNvPicPr/>
          <p:nvPr/>
        </p:nvPicPr>
        <p:blipFill>
          <a:blip r:embed="rId2" cstate="print"/>
          <a:srcRect b="15735"/>
          <a:stretch>
            <a:fillRect/>
          </a:stretch>
        </p:blipFill>
        <p:spPr bwMode="auto">
          <a:xfrm>
            <a:off x="251520" y="2204864"/>
            <a:ext cx="4032448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МДОУ 23\Desktop\photo_5352657006604968953_y.jpg"/>
          <p:cNvPicPr/>
          <p:nvPr/>
        </p:nvPicPr>
        <p:blipFill>
          <a:blip r:embed="rId3" cstate="print"/>
          <a:srcRect l="8186" t="14801" r="3852" b="12034"/>
          <a:stretch>
            <a:fillRect/>
          </a:stretch>
        </p:blipFill>
        <p:spPr bwMode="auto">
          <a:xfrm>
            <a:off x="4499992" y="2204864"/>
            <a:ext cx="4144544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Picture background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2132856"/>
            <a:ext cx="214009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Desktop\photo_5352657006604968970_y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67559"/>
            <a:ext cx="8229600" cy="5780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FF0000"/>
                </a:solidFill>
              </a:rPr>
              <a:t>Семейная Фото-акция «В мире детских чувств и эмоций»</a:t>
            </a:r>
            <a:r>
              <a:rPr lang="ru-RU" sz="2700" dirty="0" smtClean="0">
                <a:solidFill>
                  <a:srgbClr val="FF0000"/>
                </a:solidFill>
              </a:rPr>
              <a:t> </a:t>
            </a:r>
            <a:br>
              <a:rPr lang="ru-RU" sz="2700" dirty="0" smtClean="0">
                <a:solidFill>
                  <a:srgbClr val="FF0000"/>
                </a:solidFill>
              </a:rPr>
            </a:br>
            <a:r>
              <a:rPr lang="ru-RU" sz="2700" i="1" dirty="0" smtClean="0">
                <a:solidFill>
                  <a:srgbClr val="002060"/>
                </a:solidFill>
              </a:rPr>
              <a:t>/фотографии детей в разных эмоциональных состояниях/</a:t>
            </a:r>
            <a:r>
              <a:rPr lang="ru-RU" i="1" dirty="0" smtClean="0">
                <a:solidFill>
                  <a:srgbClr val="002060"/>
                </a:solidFill>
              </a:rPr>
              <a:t/>
            </a:r>
            <a:br>
              <a:rPr lang="ru-RU" i="1" dirty="0" smtClean="0">
                <a:solidFill>
                  <a:srgbClr val="002060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5720" y="1000108"/>
            <a:ext cx="4786346" cy="5572164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Эта </a:t>
            </a:r>
            <a:r>
              <a:rPr lang="ru-RU" b="1" dirty="0">
                <a:solidFill>
                  <a:srgbClr val="002060"/>
                </a:solidFill>
              </a:rPr>
              <a:t>акция проводится в рамках «Всемирного дня ребёнка»</a:t>
            </a:r>
            <a:endParaRPr lang="ru-RU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b="1" dirty="0">
                <a:solidFill>
                  <a:srgbClr val="002060"/>
                </a:solidFill>
              </a:rPr>
              <a:t>20 ноября</a:t>
            </a:r>
            <a:r>
              <a:rPr lang="ru-RU" dirty="0">
                <a:solidFill>
                  <a:srgbClr val="002060"/>
                </a:solidFill>
              </a:rPr>
              <a:t> отмечается </a:t>
            </a:r>
            <a:r>
              <a:rPr lang="ru-RU" b="1" dirty="0">
                <a:solidFill>
                  <a:srgbClr val="002060"/>
                </a:solidFill>
              </a:rPr>
              <a:t>Всемирный день ребёнка</a:t>
            </a:r>
            <a:r>
              <a:rPr lang="ru-RU" dirty="0">
                <a:solidFill>
                  <a:srgbClr val="002060"/>
                </a:solidFill>
              </a:rPr>
              <a:t> — международный праздник, учреждённый Генеральной Ассамблеей ООН в 1954 году. </a:t>
            </a:r>
          </a:p>
          <a:p>
            <a:pPr>
              <a:buNone/>
            </a:pPr>
            <a:r>
              <a:rPr lang="ru-RU" dirty="0">
                <a:solidFill>
                  <a:srgbClr val="002060"/>
                </a:solidFill>
              </a:rPr>
              <a:t>Эта дата считается важной вехой в становлении прав ребёнка. Именно в этот день в 1959 году Генассамблея приняла </a:t>
            </a:r>
            <a:r>
              <a:rPr lang="ru-RU" b="1" dirty="0">
                <a:solidFill>
                  <a:srgbClr val="002060"/>
                </a:solidFill>
              </a:rPr>
              <a:t>Декларацию прав ребёнка</a:t>
            </a:r>
            <a:r>
              <a:rPr lang="ru-RU" dirty="0">
                <a:solidFill>
                  <a:srgbClr val="002060"/>
                </a:solidFill>
              </a:rPr>
              <a:t>, а в 1989 году — </a:t>
            </a:r>
            <a:r>
              <a:rPr lang="ru-RU" b="1" dirty="0">
                <a:solidFill>
                  <a:srgbClr val="002060"/>
                </a:solidFill>
              </a:rPr>
              <a:t>Конвенцию о правах ребёнка</a:t>
            </a:r>
            <a:r>
              <a:rPr lang="ru-RU" dirty="0">
                <a:solidFill>
                  <a:srgbClr val="002060"/>
                </a:solidFill>
              </a:rPr>
              <a:t>. Начиная с 1990 года годовщина принятия этих документов отмечается во Всемирный день ребёнка. </a:t>
            </a:r>
          </a:p>
          <a:p>
            <a:pPr>
              <a:buNone/>
            </a:pPr>
            <a:r>
              <a:rPr lang="ru-RU" b="1" dirty="0">
                <a:solidFill>
                  <a:srgbClr val="C00000"/>
                </a:solidFill>
              </a:rPr>
              <a:t>Участники акции: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i="1" dirty="0">
                <a:solidFill>
                  <a:srgbClr val="002060"/>
                </a:solidFill>
              </a:rPr>
              <a:t>Родители и дети</a:t>
            </a:r>
          </a:p>
          <a:p>
            <a:endParaRPr lang="ru-RU" dirty="0"/>
          </a:p>
        </p:txBody>
      </p:sp>
      <p:pic>
        <p:nvPicPr>
          <p:cNvPr id="4" name="Рисунок 3" descr="Picture background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41825">
            <a:off x="5039146" y="1584905"/>
            <a:ext cx="3749363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МДОУ 23\AppData\Local\Microsoft\Windows\Temporary Internet Files\Content.Word\IMG_20210420_162704_1.jpg"/>
          <p:cNvPicPr/>
          <p:nvPr/>
        </p:nvPicPr>
        <p:blipFill>
          <a:blip r:embed="rId2" cstate="print"/>
          <a:srcRect l="6922" t="-141" r="9388"/>
          <a:stretch>
            <a:fillRect/>
          </a:stretch>
        </p:blipFill>
        <p:spPr bwMode="auto">
          <a:xfrm rot="355041">
            <a:off x="5513258" y="957658"/>
            <a:ext cx="2430205" cy="1622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741368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   </a:t>
            </a:r>
            <a:r>
              <a:rPr lang="ru-RU" sz="2400" b="1" dirty="0" smtClean="0">
                <a:solidFill>
                  <a:srgbClr val="002060"/>
                </a:solidFill>
              </a:rPr>
              <a:t>Занятие </a:t>
            </a:r>
            <a:r>
              <a:rPr lang="ru-RU" sz="2400" b="1" dirty="0">
                <a:solidFill>
                  <a:srgbClr val="002060"/>
                </a:solidFill>
              </a:rPr>
              <a:t>с детьми подготовительной 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группы №8 по </a:t>
            </a:r>
            <a:r>
              <a:rPr lang="ru-RU" sz="2400" b="1" dirty="0" err="1">
                <a:solidFill>
                  <a:srgbClr val="002060"/>
                </a:solidFill>
              </a:rPr>
              <a:t>каракулеграфии</a:t>
            </a:r>
            <a:r>
              <a:rPr lang="ru-RU" sz="2400" b="1" dirty="0" smtClean="0">
                <a:solidFill>
                  <a:srgbClr val="002060"/>
                </a:solidFill>
              </a:rPr>
              <a:t>,</a:t>
            </a:r>
          </a:p>
          <a:p>
            <a:pPr algn="ctr">
              <a:buNone/>
            </a:pPr>
            <a:r>
              <a:rPr lang="ru-RU" sz="2400" b="1" dirty="0" smtClean="0"/>
              <a:t> </a:t>
            </a:r>
            <a:r>
              <a:rPr lang="ru-RU" sz="2400" b="1" dirty="0">
                <a:solidFill>
                  <a:srgbClr val="C00000"/>
                </a:solidFill>
              </a:rPr>
              <a:t>Цель:</a:t>
            </a:r>
            <a:r>
              <a:rPr lang="ru-RU" sz="2400" b="1" dirty="0"/>
              <a:t> </a:t>
            </a:r>
            <a:r>
              <a:rPr lang="ru-RU" sz="2400" i="1" dirty="0">
                <a:solidFill>
                  <a:srgbClr val="002060"/>
                </a:solidFill>
              </a:rPr>
              <a:t>высвобождение чувств, образно изображая их в </a:t>
            </a:r>
            <a:r>
              <a:rPr lang="ru-RU" sz="2400" i="1" dirty="0" smtClean="0">
                <a:solidFill>
                  <a:srgbClr val="002060"/>
                </a:solidFill>
              </a:rPr>
              <a:t>рисунках</a:t>
            </a:r>
            <a:endParaRPr lang="ru-RU" sz="2400" i="1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4" name="Рисунок 3" descr="C:\Users\МДОУ 23\Desktop\photo_5352736437730141417_y.jpg"/>
          <p:cNvPicPr/>
          <p:nvPr/>
        </p:nvPicPr>
        <p:blipFill>
          <a:blip r:embed="rId3" cstate="print"/>
          <a:srcRect t="46388" r="1124"/>
          <a:stretch>
            <a:fillRect/>
          </a:stretch>
        </p:blipFill>
        <p:spPr bwMode="auto">
          <a:xfrm>
            <a:off x="3707904" y="2924944"/>
            <a:ext cx="5218394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photo_5357123214247061118_y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556792"/>
            <a:ext cx="360040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Picture background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4293096"/>
            <a:ext cx="1854166" cy="1914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C:\Users\МДОУ 23\Desktop\photo_5348164006956884886_y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018" y="357188"/>
            <a:ext cx="7683963" cy="576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357290" y="6286520"/>
            <a:ext cx="1794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«</a:t>
            </a:r>
            <a:r>
              <a:rPr lang="ru-RU" sz="2400" b="1" dirty="0" smtClean="0">
                <a:solidFill>
                  <a:srgbClr val="002060"/>
                </a:solidFill>
              </a:rPr>
              <a:t>18 </a:t>
            </a:r>
            <a:r>
              <a:rPr lang="ru-RU" sz="2400" b="1" dirty="0" smtClean="0">
                <a:solidFill>
                  <a:srgbClr val="002060"/>
                </a:solidFill>
              </a:rPr>
              <a:t>группа»</a:t>
            </a:r>
            <a:endParaRPr lang="ru-RU" sz="24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Desktop\photo_5352657006604968509_y (1).jpg"/>
          <p:cNvPicPr>
            <a:picLocks noGrp="1"/>
          </p:cNvPicPr>
          <p:nvPr>
            <p:ph idx="1"/>
          </p:nvPr>
        </p:nvPicPr>
        <p:blipFill>
          <a:blip r:embed="rId2" cstate="print"/>
          <a:srcRect t="4711"/>
          <a:stretch>
            <a:fillRect/>
          </a:stretch>
        </p:blipFill>
        <p:spPr bwMode="auto">
          <a:xfrm>
            <a:off x="142844" y="142852"/>
            <a:ext cx="8572560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000100" y="6357958"/>
            <a:ext cx="1638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«5 </a:t>
            </a:r>
            <a:r>
              <a:rPr lang="ru-RU" sz="2400" b="1" dirty="0" smtClean="0">
                <a:solidFill>
                  <a:srgbClr val="002060"/>
                </a:solidFill>
              </a:rPr>
              <a:t>группа»</a:t>
            </a:r>
            <a:endParaRPr lang="ru-RU" sz="24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Desktop\photo_5353048853651253899_y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16632"/>
            <a:ext cx="5143536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Picture background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4664"/>
            <a:ext cx="216024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71472" y="3929066"/>
            <a:ext cx="1638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«7 </a:t>
            </a:r>
            <a:r>
              <a:rPr lang="ru-RU" sz="2400" b="1" dirty="0" smtClean="0">
                <a:solidFill>
                  <a:srgbClr val="002060"/>
                </a:solidFill>
              </a:rPr>
              <a:t>группа»</a:t>
            </a:r>
            <a:endParaRPr lang="ru-RU" sz="24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Desktop\photo_5350475103089059495_y.jpg"/>
          <p:cNvPicPr>
            <a:picLocks noGrp="1"/>
          </p:cNvPicPr>
          <p:nvPr>
            <p:ph idx="1"/>
          </p:nvPr>
        </p:nvPicPr>
        <p:blipFill>
          <a:blip r:embed="rId2" cstate="print"/>
          <a:srcRect t="26835" b="17569"/>
          <a:stretch>
            <a:fillRect/>
          </a:stretch>
        </p:blipFill>
        <p:spPr bwMode="auto">
          <a:xfrm>
            <a:off x="214282" y="142852"/>
            <a:ext cx="8229600" cy="61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072198" y="6286520"/>
            <a:ext cx="1638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«9 </a:t>
            </a:r>
            <a:r>
              <a:rPr lang="ru-RU" sz="2400" b="1" dirty="0" smtClean="0">
                <a:solidFill>
                  <a:srgbClr val="002060"/>
                </a:solidFill>
              </a:rPr>
              <a:t>группа»</a:t>
            </a:r>
            <a:endParaRPr lang="ru-RU" sz="24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C:\Users\МДОУ 23\Desktop\photo_5344020832395062811_y.jpg"/>
          <p:cNvPicPr/>
          <p:nvPr/>
        </p:nvPicPr>
        <p:blipFill>
          <a:blip r:embed="rId2" cstate="print"/>
          <a:srcRect l="14125" t="23947" r="44141" b="8544"/>
          <a:stretch>
            <a:fillRect/>
          </a:stretch>
        </p:blipFill>
        <p:spPr bwMode="auto">
          <a:xfrm>
            <a:off x="642910" y="142852"/>
            <a:ext cx="1853606" cy="3999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МДОУ 23\Desktop\photo_5344020832395062812_y.jpg"/>
          <p:cNvPicPr/>
          <p:nvPr/>
        </p:nvPicPr>
        <p:blipFill>
          <a:blip r:embed="rId3" cstate="print"/>
          <a:srcRect l="8828" t="25391" r="23596" b="3369"/>
          <a:stretch>
            <a:fillRect/>
          </a:stretch>
        </p:blipFill>
        <p:spPr bwMode="auto">
          <a:xfrm>
            <a:off x="285720" y="3571876"/>
            <a:ext cx="2171700" cy="3053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МДОУ 23\Desktop\photo_5344020832395062814_y.jpg"/>
          <p:cNvPicPr/>
          <p:nvPr/>
        </p:nvPicPr>
        <p:blipFill>
          <a:blip r:embed="rId4" cstate="print"/>
          <a:srcRect l="8208" t="13594" r="26801" b="7209"/>
          <a:stretch>
            <a:fillRect/>
          </a:stretch>
        </p:blipFill>
        <p:spPr bwMode="auto">
          <a:xfrm>
            <a:off x="6715140" y="1071546"/>
            <a:ext cx="1983925" cy="3932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МДОУ 23\Desktop\photo_5344020832395062813_y.jpg"/>
          <p:cNvPicPr/>
          <p:nvPr/>
        </p:nvPicPr>
        <p:blipFill>
          <a:blip r:embed="rId5" cstate="print"/>
          <a:srcRect l="19101" t="20939" r="6100" b="14320"/>
          <a:stretch>
            <a:fillRect/>
          </a:stretch>
        </p:blipFill>
        <p:spPr bwMode="auto">
          <a:xfrm>
            <a:off x="4000496" y="285728"/>
            <a:ext cx="2457450" cy="2837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МДОУ 23\Desktop\photo_5344020832395062810_y.jpg"/>
          <p:cNvPicPr/>
          <p:nvPr/>
        </p:nvPicPr>
        <p:blipFill>
          <a:blip r:embed="rId6" cstate="print"/>
          <a:srcRect l="14125" t="13478" r="32584" b="34416"/>
          <a:stretch>
            <a:fillRect/>
          </a:stretch>
        </p:blipFill>
        <p:spPr bwMode="auto">
          <a:xfrm>
            <a:off x="4214810" y="3357562"/>
            <a:ext cx="2519358" cy="319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МДОУ 23\Desktop\photo_5344020832395062815_y.jpg"/>
          <p:cNvPicPr/>
          <p:nvPr/>
        </p:nvPicPr>
        <p:blipFill>
          <a:blip r:embed="rId7" cstate="print"/>
          <a:srcRect t="5732" r="14125" b="19321"/>
          <a:stretch>
            <a:fillRect/>
          </a:stretch>
        </p:blipFill>
        <p:spPr bwMode="auto">
          <a:xfrm>
            <a:off x="1857356" y="1857364"/>
            <a:ext cx="2428892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7000892" y="5572140"/>
            <a:ext cx="17859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«13 группа»</a:t>
            </a:r>
            <a:endParaRPr lang="ru-RU" sz="20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Desktop\photo_5344020832395062820_y.jpg"/>
          <p:cNvPicPr>
            <a:picLocks noGrp="1"/>
          </p:cNvPicPr>
          <p:nvPr>
            <p:ph idx="1"/>
          </p:nvPr>
        </p:nvPicPr>
        <p:blipFill>
          <a:blip r:embed="rId2" cstate="print"/>
          <a:srcRect l="14469" t="31720" r="32234" b="721"/>
          <a:stretch>
            <a:fillRect/>
          </a:stretch>
        </p:blipFill>
        <p:spPr bwMode="auto">
          <a:xfrm rot="306589">
            <a:off x="6072198" y="285728"/>
            <a:ext cx="2757958" cy="621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МДОУ 23\Desktop\photo_5344020832395062817_y.jpg"/>
          <p:cNvPicPr/>
          <p:nvPr/>
        </p:nvPicPr>
        <p:blipFill>
          <a:blip r:embed="rId3" cstate="print"/>
          <a:srcRect t="22744" r="-642" b="37064"/>
          <a:stretch>
            <a:fillRect/>
          </a:stretch>
        </p:blipFill>
        <p:spPr bwMode="auto">
          <a:xfrm rot="21005314">
            <a:off x="142844" y="357166"/>
            <a:ext cx="4166218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МДОУ 23\Desktop\photo_5344020832395062819_y.jpg"/>
          <p:cNvPicPr/>
          <p:nvPr/>
        </p:nvPicPr>
        <p:blipFill>
          <a:blip r:embed="rId4" cstate="print"/>
          <a:srcRect t="18201" r="19904"/>
          <a:stretch>
            <a:fillRect/>
          </a:stretch>
        </p:blipFill>
        <p:spPr bwMode="auto">
          <a:xfrm rot="21439369">
            <a:off x="2857488" y="3571876"/>
            <a:ext cx="35719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МДОУ 23\Desktop\photo_5344020832395062818_y.jpg"/>
          <p:cNvPicPr/>
          <p:nvPr/>
        </p:nvPicPr>
        <p:blipFill>
          <a:blip r:embed="rId5" cstate="print"/>
          <a:srcRect l="23917" t="12206" r="25842" b="2141"/>
          <a:stretch>
            <a:fillRect/>
          </a:stretch>
        </p:blipFill>
        <p:spPr bwMode="auto">
          <a:xfrm rot="643754">
            <a:off x="471434" y="2601640"/>
            <a:ext cx="29813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3" descr="C:\Users\МДОУ 23\Desktop\photo_5344020832395062825_y.jpg"/>
          <p:cNvPicPr>
            <a:picLocks/>
          </p:cNvPicPr>
          <p:nvPr/>
        </p:nvPicPr>
        <p:blipFill>
          <a:blip r:embed="rId6" cstate="print"/>
          <a:srcRect l="21188" t="29001" r="22472" b="-602"/>
          <a:stretch>
            <a:fillRect/>
          </a:stretch>
        </p:blipFill>
        <p:spPr bwMode="auto">
          <a:xfrm>
            <a:off x="4286248" y="142852"/>
            <a:ext cx="2286016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42844" y="214290"/>
            <a:ext cx="13941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«13 группа»</a:t>
            </a:r>
            <a:endParaRPr lang="ru-RU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Desktop\photo_5344020832395062827_y.jpg"/>
          <p:cNvPicPr>
            <a:picLocks noGrp="1"/>
          </p:cNvPicPr>
          <p:nvPr>
            <p:ph idx="1"/>
          </p:nvPr>
        </p:nvPicPr>
        <p:blipFill>
          <a:blip r:embed="rId2" cstate="print"/>
          <a:srcRect t="9029" r="2462"/>
          <a:stretch>
            <a:fillRect/>
          </a:stretch>
        </p:blipFill>
        <p:spPr bwMode="auto">
          <a:xfrm>
            <a:off x="214282" y="142852"/>
            <a:ext cx="2657278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МДОУ 23\Desktop\photo_5344020832395062824_y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285728"/>
            <a:ext cx="2643206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МДОУ 23\Desktop\photo_5344020832395062823_y.jpg"/>
          <p:cNvPicPr/>
          <p:nvPr/>
        </p:nvPicPr>
        <p:blipFill>
          <a:blip r:embed="rId4" cstate="print"/>
          <a:srcRect t="11568"/>
          <a:stretch>
            <a:fillRect/>
          </a:stretch>
        </p:blipFill>
        <p:spPr bwMode="auto">
          <a:xfrm>
            <a:off x="285720" y="3214686"/>
            <a:ext cx="2743200" cy="3029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МДОУ 23\Desktop\photo_5344020832395062822_y.jpg"/>
          <p:cNvPicPr/>
          <p:nvPr/>
        </p:nvPicPr>
        <p:blipFill>
          <a:blip r:embed="rId5" cstate="print"/>
          <a:srcRect r="12681"/>
          <a:stretch>
            <a:fillRect/>
          </a:stretch>
        </p:blipFill>
        <p:spPr bwMode="auto">
          <a:xfrm>
            <a:off x="6215074" y="214290"/>
            <a:ext cx="2505074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МДОУ 23\Desktop\photo_5344020832395062826_y.jpg"/>
          <p:cNvPicPr/>
          <p:nvPr/>
        </p:nvPicPr>
        <p:blipFill>
          <a:blip r:embed="rId6" cstate="print"/>
          <a:srcRect t="10540"/>
          <a:stretch>
            <a:fillRect/>
          </a:stretch>
        </p:blipFill>
        <p:spPr bwMode="auto">
          <a:xfrm>
            <a:off x="3214678" y="3429000"/>
            <a:ext cx="2643206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МДОУ 23\Desktop\photo_5344020832395062821_y.jpg"/>
          <p:cNvPicPr/>
          <p:nvPr/>
        </p:nvPicPr>
        <p:blipFill>
          <a:blip r:embed="rId7" cstate="print"/>
          <a:srcRect t="5656" b="2442"/>
          <a:stretch>
            <a:fillRect/>
          </a:stretch>
        </p:blipFill>
        <p:spPr bwMode="auto">
          <a:xfrm>
            <a:off x="6215074" y="3786190"/>
            <a:ext cx="257176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785786" y="6357958"/>
            <a:ext cx="13941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«13 группа»</a:t>
            </a:r>
            <a:endParaRPr lang="ru-RU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Downloads\photo_5361891564248490631_y.jpg"/>
          <p:cNvPicPr>
            <a:picLocks noGrp="1"/>
          </p:cNvPicPr>
          <p:nvPr>
            <p:ph idx="1"/>
          </p:nvPr>
        </p:nvPicPr>
        <p:blipFill>
          <a:blip r:embed="rId2"/>
          <a:srcRect l="3531" t="1429" r="3050" b="5714"/>
          <a:stretch>
            <a:fillRect/>
          </a:stretch>
        </p:blipFill>
        <p:spPr bwMode="auto">
          <a:xfrm>
            <a:off x="214282" y="428604"/>
            <a:ext cx="8715436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428728" y="5929330"/>
            <a:ext cx="1794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«</a:t>
            </a:r>
            <a:r>
              <a:rPr lang="ru-RU" sz="2400" b="1" dirty="0" smtClean="0">
                <a:solidFill>
                  <a:srgbClr val="002060"/>
                </a:solidFill>
              </a:rPr>
              <a:t>17 </a:t>
            </a:r>
            <a:r>
              <a:rPr lang="ru-RU" sz="2400" b="1" dirty="0" smtClean="0">
                <a:solidFill>
                  <a:srgbClr val="002060"/>
                </a:solidFill>
              </a:rPr>
              <a:t>группа»</a:t>
            </a:r>
            <a:endParaRPr lang="ru-RU" sz="240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s://png.pngtree.com/png-vector/20190727/ourlarge/pngtree-continuous-line-drawing-of-a-butterfly-minimalism-design-on-white-background-png-image_163688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1752600"/>
            <a:ext cx="4953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6143668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Творческая игра «Ассоциации»,проводимая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для сотрудников МБДОУ № 23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Цель: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2060"/>
                </a:solidFill>
              </a:rPr>
              <a:t>игра способствует психологической разгрузке, повышению общего позитивного эмоционального тонуса, развитию толерантности, доброты и </a:t>
            </a:r>
            <a:r>
              <a:rPr lang="ru-RU" dirty="0" err="1" smtClean="0">
                <a:solidFill>
                  <a:srgbClr val="002060"/>
                </a:solidFill>
              </a:rPr>
              <a:t>взаимоподдержки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</a:p>
          <a:p>
            <a:r>
              <a:rPr lang="ru-RU" i="1" dirty="0" smtClean="0">
                <a:solidFill>
                  <a:srgbClr val="002060"/>
                </a:solidFill>
              </a:rPr>
              <a:t>Сотрудникам МДОУ  необходимо подобрать образ, соответствующий на их взгляд педагогу (нарисовать или изготовить любым нетрадиционным способом) и подарить с пожеланиями и комплиментами  своим коллегам. Подписываться в посланиях необязательно.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pPr algn="ctr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Desktop\photo_5361891564248490663_y.jpg"/>
          <p:cNvPicPr>
            <a:picLocks noGrp="1"/>
          </p:cNvPicPr>
          <p:nvPr>
            <p:ph idx="1"/>
          </p:nvPr>
        </p:nvPicPr>
        <p:blipFill>
          <a:blip r:embed="rId2"/>
          <a:srcRect t="6076" r="1831" b="15654"/>
          <a:stretch>
            <a:fillRect/>
          </a:stretch>
        </p:blipFill>
        <p:spPr bwMode="auto">
          <a:xfrm>
            <a:off x="642910" y="0"/>
            <a:ext cx="4714908" cy="6429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Picture background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365790">
            <a:off x="5715008" y="1142984"/>
            <a:ext cx="3120311" cy="3767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5840435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Вторник </a:t>
            </a:r>
            <a:r>
              <a:rPr lang="ru-RU" b="1" dirty="0">
                <a:solidFill>
                  <a:srgbClr val="002060"/>
                </a:solidFill>
              </a:rPr>
              <a:t>(26. 11.)</a:t>
            </a:r>
            <a:endParaRPr lang="ru-RU" dirty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ru-RU" sz="3600" b="1" dirty="0">
                <a:solidFill>
                  <a:srgbClr val="C00000"/>
                </a:solidFill>
              </a:rPr>
              <a:t>«Когда мне грустно»</a:t>
            </a:r>
            <a:endParaRPr lang="ru-RU" sz="3600" dirty="0">
              <a:solidFill>
                <a:srgbClr val="C00000"/>
              </a:solidFill>
            </a:endParaRPr>
          </a:p>
          <a:p>
            <a:pPr algn="ctr">
              <a:buNone/>
            </a:pPr>
            <a:r>
              <a:rPr lang="ru-RU" b="1" i="1" dirty="0">
                <a:solidFill>
                  <a:srgbClr val="C00000"/>
                </a:solidFill>
              </a:rPr>
              <a:t>(Все иногда грустят – грусть это нормально</a:t>
            </a:r>
            <a:r>
              <a:rPr lang="ru-RU" b="1" i="1" dirty="0" smtClean="0">
                <a:solidFill>
                  <a:srgbClr val="C00000"/>
                </a:solidFill>
              </a:rPr>
              <a:t>)</a:t>
            </a:r>
          </a:p>
          <a:p>
            <a:pPr algn="ctr">
              <a:buNone/>
            </a:pPr>
            <a:endParaRPr lang="ru-RU" i="1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C:\Users\МДОУ 23\Downloads\2e8257988e0ff5d491e238d4fbd9f8c9--sarah-kay-back-to-school.jpg"/>
          <p:cNvPicPr/>
          <p:nvPr/>
        </p:nvPicPr>
        <p:blipFill>
          <a:blip r:embed="rId2" cstate="print"/>
          <a:srcRect r="1260" b="3225"/>
          <a:stretch>
            <a:fillRect/>
          </a:stretch>
        </p:blipFill>
        <p:spPr bwMode="auto">
          <a:xfrm>
            <a:off x="2428860" y="2571744"/>
            <a:ext cx="4214842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User\Desktop\photo_5357123214247061127_y.jpg"/>
          <p:cNvPicPr>
            <a:picLocks noGrp="1"/>
          </p:cNvPicPr>
          <p:nvPr>
            <p:ph idx="1"/>
          </p:nvPr>
        </p:nvPicPr>
        <p:blipFill>
          <a:blip r:embed="rId2" cstate="print"/>
          <a:srcRect t="5459" r="660" b="17920"/>
          <a:stretch>
            <a:fillRect/>
          </a:stretch>
        </p:blipFill>
        <p:spPr bwMode="auto">
          <a:xfrm rot="5400000">
            <a:off x="1309328" y="-941176"/>
            <a:ext cx="6597352" cy="8712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User\Desktop\photo_5357123214247061126_y.jpg"/>
          <p:cNvPicPr>
            <a:picLocks noGrp="1"/>
          </p:cNvPicPr>
          <p:nvPr>
            <p:ph idx="1"/>
          </p:nvPr>
        </p:nvPicPr>
        <p:blipFill>
          <a:blip r:embed="rId2" cstate="print"/>
          <a:srcRect l="6410" t="14109" r="1465" b="9166"/>
          <a:stretch>
            <a:fillRect/>
          </a:stretch>
        </p:blipFill>
        <p:spPr bwMode="auto">
          <a:xfrm>
            <a:off x="2267744" y="188640"/>
            <a:ext cx="4464496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Downloads\photo_5361891564248490629_y.jpg"/>
          <p:cNvPicPr>
            <a:picLocks noGrp="1"/>
          </p:cNvPicPr>
          <p:nvPr>
            <p:ph idx="1"/>
          </p:nvPr>
        </p:nvPicPr>
        <p:blipFill>
          <a:blip r:embed="rId2"/>
          <a:srcRect t="8342" r="4029" b="34501"/>
          <a:stretch>
            <a:fillRect/>
          </a:stretch>
        </p:blipFill>
        <p:spPr bwMode="auto">
          <a:xfrm>
            <a:off x="1551272" y="214290"/>
            <a:ext cx="6092562" cy="6357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Downloads\photo_5361891564248490630_y.jpg"/>
          <p:cNvPicPr>
            <a:picLocks noGrp="1"/>
          </p:cNvPicPr>
          <p:nvPr>
            <p:ph idx="1"/>
          </p:nvPr>
        </p:nvPicPr>
        <p:blipFill>
          <a:blip r:embed="rId2"/>
          <a:srcRect l="4029" t="10402" b="12049"/>
          <a:stretch>
            <a:fillRect/>
          </a:stretch>
        </p:blipFill>
        <p:spPr bwMode="auto">
          <a:xfrm rot="5400000">
            <a:off x="1500166" y="-857280"/>
            <a:ext cx="6143668" cy="8286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Downloads\photo_5361891564248490628_y.jpg"/>
          <p:cNvPicPr>
            <a:picLocks noGrp="1"/>
          </p:cNvPicPr>
          <p:nvPr>
            <p:ph idx="1"/>
          </p:nvPr>
        </p:nvPicPr>
        <p:blipFill>
          <a:blip r:embed="rId2"/>
          <a:srcRect l="2381" t="7827" r="5311" b="29454"/>
          <a:stretch>
            <a:fillRect/>
          </a:stretch>
        </p:blipFill>
        <p:spPr bwMode="auto">
          <a:xfrm>
            <a:off x="1928795" y="142852"/>
            <a:ext cx="5500726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Downloads\photo_5361891564248490627_y.jpg"/>
          <p:cNvPicPr>
            <a:picLocks noGrp="1"/>
          </p:cNvPicPr>
          <p:nvPr>
            <p:ph idx="1"/>
          </p:nvPr>
        </p:nvPicPr>
        <p:blipFill>
          <a:blip r:embed="rId2"/>
          <a:srcRect l="1831" t="10402" r="3114" b="12667"/>
          <a:stretch>
            <a:fillRect/>
          </a:stretch>
        </p:blipFill>
        <p:spPr bwMode="auto">
          <a:xfrm rot="5400000">
            <a:off x="1500166" y="-571528"/>
            <a:ext cx="6429420" cy="8001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6215106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Продуктивная деятельность детей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на неделе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Picture background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556792"/>
            <a:ext cx="6336704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Desktop\прод деят\photo_5345946326363398344_y.jpg"/>
          <p:cNvPicPr>
            <a:picLocks noGrp="1"/>
          </p:cNvPicPr>
          <p:nvPr>
            <p:ph idx="1"/>
          </p:nvPr>
        </p:nvPicPr>
        <p:blipFill>
          <a:blip r:embed="rId2" cstate="print"/>
          <a:srcRect t="21154" r="3154" b="19952"/>
          <a:stretch>
            <a:fillRect/>
          </a:stretch>
        </p:blipFill>
        <p:spPr bwMode="auto">
          <a:xfrm>
            <a:off x="827584" y="188640"/>
            <a:ext cx="7416824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843808" y="6093296"/>
            <a:ext cx="3168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«Волшебные </a:t>
            </a:r>
            <a:r>
              <a:rPr lang="ru-RU" b="1" dirty="0" err="1" smtClean="0">
                <a:solidFill>
                  <a:srgbClr val="002060"/>
                </a:solidFill>
              </a:rPr>
              <a:t>мандалы</a:t>
            </a:r>
            <a:r>
              <a:rPr lang="ru-RU" b="1" dirty="0" smtClean="0">
                <a:solidFill>
                  <a:srgbClr val="002060"/>
                </a:solidFill>
              </a:rPr>
              <a:t>», 7 гр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Desktop\photo_5352657006604968510_y (1).jpg"/>
          <p:cNvPicPr>
            <a:picLocks noGrp="1"/>
          </p:cNvPicPr>
          <p:nvPr>
            <p:ph idx="1"/>
          </p:nvPr>
        </p:nvPicPr>
        <p:blipFill>
          <a:blip r:embed="rId2" cstate="print"/>
          <a:srcRect t="6638"/>
          <a:stretch>
            <a:fillRect/>
          </a:stretch>
        </p:blipFill>
        <p:spPr bwMode="auto">
          <a:xfrm>
            <a:off x="395536" y="116632"/>
            <a:ext cx="8229600" cy="576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915816" y="6093296"/>
            <a:ext cx="31356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«Радуга настроения», 5 г</a:t>
            </a:r>
            <a:r>
              <a:rPr lang="ru-RU" b="1" dirty="0" smtClean="0">
                <a:solidFill>
                  <a:srgbClr val="002060"/>
                </a:solidFill>
              </a:rPr>
              <a:t>р.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Desktop\прод деят\photo_5348198126177084800_y.jpg"/>
          <p:cNvPicPr>
            <a:picLocks noGrp="1"/>
          </p:cNvPicPr>
          <p:nvPr>
            <p:ph idx="1"/>
          </p:nvPr>
        </p:nvPicPr>
        <p:blipFill>
          <a:blip r:embed="rId2" cstate="print"/>
          <a:srcRect t="24399" b="17308"/>
          <a:stretch>
            <a:fillRect/>
          </a:stretch>
        </p:blipFill>
        <p:spPr bwMode="auto">
          <a:xfrm>
            <a:off x="755576" y="188640"/>
            <a:ext cx="7751705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707904" y="6309320"/>
            <a:ext cx="18197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«Мечты», 7 гр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icture background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2975" y="4293096"/>
            <a:ext cx="3121025" cy="2340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57166"/>
            <a:ext cx="8964488" cy="638420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>
                <a:solidFill>
                  <a:srgbClr val="002060"/>
                </a:solidFill>
              </a:rPr>
              <a:t>С</a:t>
            </a:r>
            <a:r>
              <a:rPr lang="ru-RU" sz="2400" b="1" dirty="0" smtClean="0">
                <a:solidFill>
                  <a:srgbClr val="002060"/>
                </a:solidFill>
              </a:rPr>
              <a:t>редняя </a:t>
            </a:r>
            <a:r>
              <a:rPr lang="ru-RU" sz="2400" b="1" dirty="0">
                <a:solidFill>
                  <a:srgbClr val="002060"/>
                </a:solidFill>
              </a:rPr>
              <a:t>группа №12, занятие </a:t>
            </a:r>
            <a:r>
              <a:rPr lang="ru-RU" sz="2400" b="1" dirty="0" err="1">
                <a:solidFill>
                  <a:srgbClr val="002060"/>
                </a:solidFill>
              </a:rPr>
              <a:t>c</a:t>
            </a:r>
            <a:r>
              <a:rPr lang="ru-RU" sz="2400" b="1" dirty="0">
                <a:solidFill>
                  <a:srgbClr val="002060"/>
                </a:solidFill>
              </a:rPr>
              <a:t> элементами </a:t>
            </a:r>
            <a:r>
              <a:rPr lang="ru-RU" sz="2400" b="1" dirty="0" err="1">
                <a:solidFill>
                  <a:srgbClr val="002060"/>
                </a:solidFill>
              </a:rPr>
              <a:t>арт-терапии</a:t>
            </a:r>
            <a:r>
              <a:rPr lang="ru-RU" sz="2400" b="1" dirty="0">
                <a:solidFill>
                  <a:srgbClr val="002060"/>
                </a:solidFill>
              </a:rPr>
              <a:t> «Цветочная поляна»,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endParaRPr lang="ru-RU" sz="2400" dirty="0" smtClean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Цель</a:t>
            </a:r>
            <a:r>
              <a:rPr lang="ru-RU" sz="2400" b="1" dirty="0">
                <a:solidFill>
                  <a:srgbClr val="C00000"/>
                </a:solidFill>
              </a:rPr>
              <a:t>:</a:t>
            </a:r>
            <a:r>
              <a:rPr lang="ru-RU" sz="2400" dirty="0"/>
              <a:t> </a:t>
            </a:r>
            <a:r>
              <a:rPr lang="ru-RU" sz="2400" i="1" dirty="0">
                <a:solidFill>
                  <a:srgbClr val="002060"/>
                </a:solidFill>
              </a:rPr>
              <a:t>Самопознание, гармонизация личности </a:t>
            </a:r>
          </a:p>
        </p:txBody>
      </p:sp>
      <p:pic>
        <p:nvPicPr>
          <p:cNvPr id="4" name="Рисунок 3" descr="C:\Users\МДОУ 23\Desktop\фото средняя гр\photo_5343767339130282197_y (1).jpg"/>
          <p:cNvPicPr/>
          <p:nvPr/>
        </p:nvPicPr>
        <p:blipFill>
          <a:blip r:embed="rId3" cstate="print"/>
          <a:srcRect t="37545" b="23586"/>
          <a:stretch>
            <a:fillRect/>
          </a:stretch>
        </p:blipFill>
        <p:spPr bwMode="auto">
          <a:xfrm>
            <a:off x="3779912" y="1700808"/>
            <a:ext cx="446449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МДОУ 23\Desktop\фото средняя гр\photo_5343767339130282194_y (1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4365104"/>
            <a:ext cx="202349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МДОУ 23\Desktop\фото средняя гр\photo_5343767339130282190_y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1628800"/>
            <a:ext cx="3240360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User\Desktop\photo_5355306481735558892_y.jpg"/>
          <p:cNvPicPr>
            <a:picLocks noGrp="1"/>
          </p:cNvPicPr>
          <p:nvPr>
            <p:ph idx="1"/>
          </p:nvPr>
        </p:nvPicPr>
        <p:blipFill>
          <a:blip r:embed="rId2" cstate="print"/>
          <a:srcRect t="28205" r="2247" b="1282"/>
          <a:stretch>
            <a:fillRect/>
          </a:stretch>
        </p:blipFill>
        <p:spPr bwMode="auto">
          <a:xfrm>
            <a:off x="251520" y="188640"/>
            <a:ext cx="8496944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915816" y="5733256"/>
            <a:ext cx="30243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«Подари улыбку», 17 гр.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User\Desktop\photo_5355306481735558886_y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40960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203848" y="6165304"/>
            <a:ext cx="35979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«Волшебные </a:t>
            </a:r>
            <a:r>
              <a:rPr lang="ru-RU" sz="2000" b="1" dirty="0" err="1" smtClean="0">
                <a:solidFill>
                  <a:srgbClr val="002060"/>
                </a:solidFill>
              </a:rPr>
              <a:t>мандалы</a:t>
            </a:r>
            <a:r>
              <a:rPr lang="ru-RU" sz="2000" b="1" dirty="0" smtClean="0">
                <a:solidFill>
                  <a:srgbClr val="002060"/>
                </a:solidFill>
              </a:rPr>
              <a:t>», 17 г</a:t>
            </a:r>
            <a:r>
              <a:rPr lang="ru-RU" dirty="0" smtClean="0"/>
              <a:t>р.</a:t>
            </a:r>
            <a:endParaRPr lang="ru-RU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120680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Диагностика на Неделе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Picture background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124744"/>
            <a:ext cx="5616624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48072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err="1" smtClean="0">
                <a:solidFill>
                  <a:srgbClr val="002060"/>
                </a:solidFill>
              </a:rPr>
              <a:t>Опросник</a:t>
            </a:r>
            <a:r>
              <a:rPr lang="ru-RU" sz="2400" b="1" dirty="0" smtClean="0">
                <a:solidFill>
                  <a:srgbClr val="002060"/>
                </a:solidFill>
              </a:rPr>
              <a:t> "Характер проявлений </a:t>
            </a:r>
            <a:r>
              <a:rPr lang="ru-RU" sz="2400" b="1" dirty="0" err="1" smtClean="0">
                <a:solidFill>
                  <a:srgbClr val="002060"/>
                </a:solidFill>
              </a:rPr>
              <a:t>эмпатических</a:t>
            </a:r>
            <a:r>
              <a:rPr lang="ru-RU" sz="2400" b="1" dirty="0" smtClean="0">
                <a:solidFill>
                  <a:srgbClr val="002060"/>
                </a:solidFill>
              </a:rPr>
              <a:t> реакций и поведения у детей" А.М. Щетининой</a:t>
            </a:r>
          </a:p>
          <a:p>
            <a:pPr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FF0000"/>
                </a:solidFill>
              </a:rPr>
              <a:t>Цель: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i="1" dirty="0" smtClean="0">
                <a:solidFill>
                  <a:srgbClr val="002060"/>
                </a:solidFill>
              </a:rPr>
              <a:t>определить уровень развития </a:t>
            </a:r>
            <a:r>
              <a:rPr lang="ru-RU" sz="2400" i="1" dirty="0" err="1" smtClean="0">
                <a:solidFill>
                  <a:srgbClr val="002060"/>
                </a:solidFill>
              </a:rPr>
              <a:t>эмпатии</a:t>
            </a:r>
            <a:r>
              <a:rPr lang="ru-RU" sz="2400" i="1" dirty="0" smtClean="0">
                <a:solidFill>
                  <a:srgbClr val="002060"/>
                </a:solidFill>
              </a:rPr>
              <a:t> у детей</a:t>
            </a:r>
          </a:p>
          <a:p>
            <a:pPr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FF0000"/>
                </a:solidFill>
              </a:rPr>
              <a:t>Участники: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i="1" dirty="0" smtClean="0">
                <a:solidFill>
                  <a:srgbClr val="002060"/>
                </a:solidFill>
              </a:rPr>
              <a:t>родители детей подготовительной группы в количестве 30 человек</a:t>
            </a:r>
          </a:p>
          <a:p>
            <a:pPr>
              <a:buFont typeface="Wingdings" pitchFamily="2" charset="2"/>
              <a:buChar char="q"/>
            </a:pPr>
            <a:r>
              <a:rPr lang="ru-RU" sz="2400" b="1" dirty="0" err="1" smtClean="0">
                <a:solidFill>
                  <a:srgbClr val="FF0000"/>
                </a:solidFill>
              </a:rPr>
              <a:t>Эмпатия</a:t>
            </a:r>
            <a:r>
              <a:rPr lang="ru-RU" sz="2400" i="1" dirty="0" smtClean="0">
                <a:solidFill>
                  <a:srgbClr val="002060"/>
                </a:solidFill>
              </a:rPr>
              <a:t> – это постижение эмоционального состояния человека в форме сопереживания, сочувствия, умения поставить себя на место другого</a:t>
            </a:r>
          </a:p>
          <a:p>
            <a:pPr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FF0000"/>
                </a:solidFill>
              </a:rPr>
              <a:t>Эгоцентрическая </a:t>
            </a:r>
            <a:r>
              <a:rPr lang="ru-RU" sz="2400" b="1" dirty="0" err="1" smtClean="0">
                <a:solidFill>
                  <a:srgbClr val="FF0000"/>
                </a:solidFill>
              </a:rPr>
              <a:t>эмпатия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i="1" dirty="0" smtClean="0">
                <a:solidFill>
                  <a:srgbClr val="002060"/>
                </a:solidFill>
              </a:rPr>
              <a:t>- </a:t>
            </a:r>
            <a:r>
              <a:rPr lang="ru-RU" sz="2400" dirty="0" smtClean="0">
                <a:solidFill>
                  <a:srgbClr val="002060"/>
                </a:solidFill>
              </a:rPr>
              <a:t>это форма </a:t>
            </a:r>
            <a:r>
              <a:rPr lang="ru-RU" sz="2400" dirty="0" err="1" smtClean="0">
                <a:solidFill>
                  <a:srgbClr val="002060"/>
                </a:solidFill>
              </a:rPr>
              <a:t>эмпатии</a:t>
            </a:r>
            <a:r>
              <a:rPr lang="ru-RU" sz="2400" dirty="0" smtClean="0">
                <a:solidFill>
                  <a:srgbClr val="002060"/>
                </a:solidFill>
              </a:rPr>
              <a:t>, при которой сведения об эмоциональном состоянии другого человека используются для оценки собственного благополучия. </a:t>
            </a: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     Например, осознание радости другого может привести человека к пониманию того, что он несчастен, а осознание чужого страха — к собственному спокойствию.</a:t>
            </a:r>
          </a:p>
          <a:p>
            <a:pPr>
              <a:buNone/>
            </a:pPr>
            <a:endParaRPr lang="ru-RU" sz="2400" i="1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ru-RU" sz="2400" i="1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ru-RU" sz="2400" i="1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ru-RU" sz="2400" i="1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192688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Результат  теста:</a:t>
            </a:r>
          </a:p>
          <a:p>
            <a:pPr>
              <a:buFont typeface="Wingdings" pitchFamily="2" charset="2"/>
              <a:buChar char="q"/>
            </a:pPr>
            <a:r>
              <a:rPr lang="ru-RU" sz="2000" b="1" i="1" dirty="0" smtClean="0">
                <a:solidFill>
                  <a:srgbClr val="FF0000"/>
                </a:solidFill>
              </a:rPr>
              <a:t>37%</a:t>
            </a:r>
            <a:r>
              <a:rPr lang="ru-RU" sz="2000" i="1" dirty="0" smtClean="0">
                <a:solidFill>
                  <a:srgbClr val="002060"/>
                </a:solidFill>
              </a:rPr>
              <a:t> составляют </a:t>
            </a:r>
            <a:r>
              <a:rPr lang="ru-RU" sz="2000" b="1" i="1" dirty="0" smtClean="0">
                <a:solidFill>
                  <a:srgbClr val="FF0000"/>
                </a:solidFill>
              </a:rPr>
              <a:t>дети с гуманистическим (высоким) типом </a:t>
            </a:r>
            <a:r>
              <a:rPr lang="ru-RU" sz="2000" b="1" i="1" dirty="0" err="1" smtClean="0">
                <a:solidFill>
                  <a:srgbClr val="FF0000"/>
                </a:solidFill>
              </a:rPr>
              <a:t>эмпатии</a:t>
            </a:r>
            <a:r>
              <a:rPr lang="ru-RU" sz="2000" b="1" i="1" dirty="0" smtClean="0">
                <a:solidFill>
                  <a:srgbClr val="FF0000"/>
                </a:solidFill>
              </a:rPr>
              <a:t>.</a:t>
            </a:r>
            <a:r>
              <a:rPr lang="ru-RU" sz="2000" i="1" dirty="0" smtClean="0">
                <a:solidFill>
                  <a:srgbClr val="002060"/>
                </a:solidFill>
              </a:rPr>
              <a:t> Проявляют интерес к состоянию другого, ярко эмоционально на него реагируют и идентифицируются с ним, активно включаются в ситуацию, пытаются помочь, успокоить другого</a:t>
            </a:r>
          </a:p>
          <a:p>
            <a:pPr>
              <a:buFont typeface="Wingdings" pitchFamily="2" charset="2"/>
              <a:buChar char="q"/>
            </a:pPr>
            <a:r>
              <a:rPr lang="ru-RU" sz="2000" b="1" i="1" dirty="0" smtClean="0">
                <a:solidFill>
                  <a:srgbClr val="FF0000"/>
                </a:solidFill>
              </a:rPr>
              <a:t>32%</a:t>
            </a:r>
            <a:r>
              <a:rPr lang="ru-RU" sz="2000" b="1" i="1" dirty="0" smtClean="0">
                <a:solidFill>
                  <a:srgbClr val="002060"/>
                </a:solidFill>
              </a:rPr>
              <a:t> составляют дети с эгоцентрическим типом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эмпатии</a:t>
            </a:r>
            <a:r>
              <a:rPr lang="ru-RU" sz="2000" b="1" i="1" dirty="0" smtClean="0">
                <a:solidFill>
                  <a:srgbClr val="002060"/>
                </a:solidFill>
              </a:rPr>
              <a:t>. </a:t>
            </a:r>
            <a:r>
              <a:rPr lang="ru-RU" sz="2000" i="1" dirty="0" smtClean="0">
                <a:solidFill>
                  <a:srgbClr val="002060"/>
                </a:solidFill>
              </a:rPr>
              <a:t>пытаются отвлечь внимание взрослого на себя, эмоционально реагируют на переживания другого, но при этом говорят: «А я не плачу никогда…» и т.п., если ребенок, стремясь получить похвалу, одобрение взрослого, лишь изображает сочувствие, сопереживание другому</a:t>
            </a:r>
          </a:p>
          <a:p>
            <a:pPr>
              <a:buFont typeface="Wingdings" pitchFamily="2" charset="2"/>
              <a:buChar char="q"/>
            </a:pPr>
            <a:r>
              <a:rPr lang="ru-RU" sz="2000" b="1" i="1" dirty="0" smtClean="0">
                <a:solidFill>
                  <a:srgbClr val="FF0000"/>
                </a:solidFill>
              </a:rPr>
              <a:t>24%</a:t>
            </a:r>
            <a:r>
              <a:rPr lang="ru-RU" sz="2000" b="1" i="1" dirty="0" smtClean="0">
                <a:solidFill>
                  <a:srgbClr val="002060"/>
                </a:solidFill>
              </a:rPr>
              <a:t> составляют дети со смешанным типом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эмпатии</a:t>
            </a:r>
            <a:endParaRPr lang="ru-RU" sz="2000" i="1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sz="2000" b="1" i="1" dirty="0" smtClean="0">
                <a:solidFill>
                  <a:srgbClr val="FF0000"/>
                </a:solidFill>
              </a:rPr>
              <a:t>7%</a:t>
            </a:r>
            <a:r>
              <a:rPr lang="ru-RU" sz="2000" b="1" i="1" dirty="0" smtClean="0">
                <a:solidFill>
                  <a:srgbClr val="002060"/>
                </a:solidFill>
              </a:rPr>
              <a:t> составляют дети с низким типом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эмпатии</a:t>
            </a:r>
            <a:r>
              <a:rPr lang="ru-RU" sz="2000" b="1" i="1" dirty="0" smtClean="0">
                <a:solidFill>
                  <a:srgbClr val="002060"/>
                </a:solidFill>
              </a:rPr>
              <a:t>. </a:t>
            </a:r>
            <a:r>
              <a:rPr lang="ru-RU" sz="2000" i="1" dirty="0" smtClean="0">
                <a:solidFill>
                  <a:srgbClr val="002060"/>
                </a:solidFill>
              </a:rPr>
              <a:t>Дети, не проявляющие интереса к эмоциональному состоянию других, слабо реагирующие на их переживания и совершающие </a:t>
            </a:r>
            <a:r>
              <a:rPr lang="ru-RU" sz="2000" i="1" dirty="0" err="1" smtClean="0">
                <a:solidFill>
                  <a:srgbClr val="002060"/>
                </a:solidFill>
              </a:rPr>
              <a:t>эмпатийные</a:t>
            </a:r>
            <a:r>
              <a:rPr lang="ru-RU" sz="2000" i="1" dirty="0" smtClean="0">
                <a:solidFill>
                  <a:srgbClr val="002060"/>
                </a:solidFill>
              </a:rPr>
              <a:t> действия лишь по побуждению взрослого</a:t>
            </a:r>
          </a:p>
          <a:p>
            <a:pPr>
              <a:buFont typeface="Wingdings" pitchFamily="2" charset="2"/>
              <a:buChar char="q"/>
            </a:pPr>
            <a:endParaRPr lang="ru-RU" sz="20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26469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Методика «Экспресс-оценка выгорания» (В. </a:t>
            </a:r>
            <a:r>
              <a:rPr lang="ru-RU" sz="2800" b="1" dirty="0" err="1" smtClean="0">
                <a:solidFill>
                  <a:srgbClr val="002060"/>
                </a:solidFill>
              </a:rPr>
              <a:t>Каппони</a:t>
            </a:r>
            <a:r>
              <a:rPr lang="ru-RU" sz="2800" b="1" dirty="0" smtClean="0">
                <a:solidFill>
                  <a:srgbClr val="002060"/>
                </a:solidFill>
              </a:rPr>
              <a:t>, Т. </a:t>
            </a:r>
            <a:r>
              <a:rPr lang="ru-RU" sz="2800" b="1" dirty="0" err="1" smtClean="0">
                <a:solidFill>
                  <a:srgbClr val="002060"/>
                </a:solidFill>
              </a:rPr>
              <a:t>Новак</a:t>
            </a:r>
            <a:r>
              <a:rPr lang="ru-RU" sz="2800" b="1" dirty="0" smtClean="0">
                <a:solidFill>
                  <a:srgbClr val="002060"/>
                </a:solidFill>
              </a:rPr>
              <a:t>)</a:t>
            </a:r>
          </a:p>
          <a:p>
            <a:pPr>
              <a:buFont typeface="Wingdings" pitchFamily="2" charset="2"/>
              <a:buChar char="q"/>
            </a:pPr>
            <a:r>
              <a:rPr lang="ru-RU" sz="2800" b="1" dirty="0" smtClean="0">
                <a:solidFill>
                  <a:srgbClr val="FF0000"/>
                </a:solidFill>
              </a:rPr>
              <a:t>Цель: </a:t>
            </a:r>
            <a:r>
              <a:rPr lang="ru-RU" sz="2800" b="1" i="1" dirty="0" smtClean="0">
                <a:solidFill>
                  <a:srgbClr val="002060"/>
                </a:solidFill>
              </a:rPr>
              <a:t>определить </a:t>
            </a:r>
            <a:r>
              <a:rPr lang="ru-RU" sz="2800" i="1" dirty="0" smtClean="0">
                <a:solidFill>
                  <a:srgbClr val="002060"/>
                </a:solidFill>
              </a:rPr>
              <a:t>степень эмоционального выгорания педагогов</a:t>
            </a:r>
          </a:p>
          <a:p>
            <a:pPr>
              <a:buFont typeface="Wingdings" pitchFamily="2" charset="2"/>
              <a:buChar char="q"/>
            </a:pPr>
            <a:r>
              <a:rPr lang="ru-RU" sz="2800" b="1" dirty="0" smtClean="0">
                <a:solidFill>
                  <a:srgbClr val="FF0000"/>
                </a:solidFill>
              </a:rPr>
              <a:t>Участники: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i="1" dirty="0" smtClean="0">
                <a:solidFill>
                  <a:srgbClr val="002060"/>
                </a:solidFill>
              </a:rPr>
              <a:t>педагоги в количестве 15 человек</a:t>
            </a:r>
          </a:p>
          <a:p>
            <a:pPr>
              <a:buFont typeface="Wingdings" pitchFamily="2" charset="2"/>
              <a:buChar char="q"/>
            </a:pPr>
            <a:r>
              <a:rPr lang="ru-RU" sz="2800" b="1" dirty="0" smtClean="0">
                <a:solidFill>
                  <a:srgbClr val="FF0000"/>
                </a:solidFill>
              </a:rPr>
              <a:t>Результат теста: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38% </a:t>
            </a:r>
            <a:r>
              <a:rPr lang="ru-RU" sz="2800" i="1" dirty="0" smtClean="0">
                <a:solidFill>
                  <a:srgbClr val="002060"/>
                </a:solidFill>
              </a:rPr>
              <a:t>Есть некоторые признаки выгорания. Необходимо взять отпуск, отключиться от рабочих дел.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62% </a:t>
            </a:r>
            <a:r>
              <a:rPr lang="ru-RU" sz="2800" i="1" dirty="0" smtClean="0">
                <a:solidFill>
                  <a:srgbClr val="002060"/>
                </a:solidFill>
              </a:rPr>
              <a:t>Синдром выгорания на данный отсутствует.</a:t>
            </a:r>
            <a:endParaRPr lang="ru-RU" sz="2800" b="1" i="1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ru-RU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336704"/>
          </a:xfrm>
        </p:spPr>
        <p:txBody>
          <a:bodyPr/>
          <a:lstStyle/>
          <a:p>
            <a:pPr algn="ctr"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Акция «Зонтик настроения»</a:t>
            </a:r>
          </a:p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C00000"/>
                </a:solidFill>
              </a:rPr>
              <a:t>Участники акции</a:t>
            </a:r>
            <a:r>
              <a:rPr lang="ru-RU" sz="2400" b="1" dirty="0" smtClean="0">
                <a:solidFill>
                  <a:srgbClr val="002060"/>
                </a:solidFill>
              </a:rPr>
              <a:t>: </a:t>
            </a:r>
            <a:r>
              <a:rPr lang="ru-RU" sz="2400" dirty="0" smtClean="0">
                <a:solidFill>
                  <a:srgbClr val="002060"/>
                </a:solidFill>
              </a:rPr>
              <a:t>родители и дети, когда приходят утром в садик</a:t>
            </a:r>
          </a:p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C00000"/>
                </a:solidFill>
              </a:rPr>
              <a:t>Диагностическая цель акции:</a:t>
            </a:r>
          </a:p>
          <a:p>
            <a:pPr>
              <a:buFont typeface="Courier New" pitchFamily="49" charset="0"/>
              <a:buChar char="o"/>
            </a:pPr>
            <a:r>
              <a:rPr lang="ru-RU" sz="2400" i="1" dirty="0" smtClean="0">
                <a:solidFill>
                  <a:srgbClr val="002060"/>
                </a:solidFill>
              </a:rPr>
              <a:t>изучение настроения детей и взрослых в дошкольном учреждении;</a:t>
            </a:r>
          </a:p>
          <a:p>
            <a:pPr>
              <a:buFont typeface="Courier New" pitchFamily="49" charset="0"/>
              <a:buChar char="o"/>
            </a:pPr>
            <a:r>
              <a:rPr lang="ru-RU" sz="2400" b="1" dirty="0" smtClean="0">
                <a:solidFill>
                  <a:srgbClr val="002060"/>
                </a:solidFill>
              </a:rPr>
              <a:t>Результат</a:t>
            </a:r>
            <a:r>
              <a:rPr lang="ru-RU" sz="2400" i="1" dirty="0" smtClean="0">
                <a:solidFill>
                  <a:srgbClr val="002060"/>
                </a:solidFill>
              </a:rPr>
              <a:t>: Акция показала, в детском саду преобладает радостное, спокойное и оптимистичное настроение! </a:t>
            </a:r>
          </a:p>
          <a:p>
            <a:pPr>
              <a:buNone/>
            </a:pPr>
            <a:endParaRPr lang="ru-RU" sz="2400" i="1" dirty="0" smtClean="0">
              <a:solidFill>
                <a:srgbClr val="002060"/>
              </a:solidFill>
            </a:endParaRPr>
          </a:p>
          <a:p>
            <a:pPr>
              <a:buFont typeface="Courier New" pitchFamily="49" charset="0"/>
              <a:buChar char="o"/>
            </a:pPr>
            <a:endParaRPr lang="ru-RU" sz="2400" i="1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4" name="Рисунок 3" descr="C:\Users\МДОУ 23\Downloads\5a62a5539c948fad0ed06ca1f86a587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3645024"/>
            <a:ext cx="2281456" cy="2924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Picture background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188640"/>
            <a:ext cx="216024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Содержимое 3" descr="C:\Users\User\Desktop\photo_5357123214247061123_y.jpg"/>
          <p:cNvPicPr>
            <a:picLocks noGrp="1"/>
          </p:cNvPicPr>
          <p:nvPr>
            <p:ph idx="1"/>
          </p:nvPr>
        </p:nvPicPr>
        <p:blipFill>
          <a:blip r:embed="rId3" cstate="print"/>
          <a:srcRect t="15036" r="1282" b="22245"/>
          <a:stretch>
            <a:fillRect/>
          </a:stretch>
        </p:blipFill>
        <p:spPr bwMode="auto">
          <a:xfrm rot="21300924">
            <a:off x="377598" y="880990"/>
            <a:ext cx="280831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267744" y="260648"/>
            <a:ext cx="4392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Тесты для </a:t>
            </a:r>
            <a:r>
              <a:rPr lang="ru-RU" sz="2000" b="1" dirty="0" err="1" smtClean="0">
                <a:solidFill>
                  <a:srgbClr val="002060"/>
                </a:solidFill>
              </a:rPr>
              <a:t>самообследования</a:t>
            </a:r>
            <a:r>
              <a:rPr lang="ru-RU" sz="2000" b="1" dirty="0" smtClean="0">
                <a:solidFill>
                  <a:srgbClr val="002060"/>
                </a:solidFill>
              </a:rPr>
              <a:t> педагогов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C:\Users\User\Desktop\photo_5357123214247061121_y.jpg"/>
          <p:cNvPicPr/>
          <p:nvPr/>
        </p:nvPicPr>
        <p:blipFill>
          <a:blip r:embed="rId4" cstate="print"/>
          <a:srcRect l="6227" t="17611" r="2381" b="8548"/>
          <a:stretch>
            <a:fillRect/>
          </a:stretch>
        </p:blipFill>
        <p:spPr bwMode="auto">
          <a:xfrm rot="21296988">
            <a:off x="3131840" y="1124744"/>
            <a:ext cx="3168352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esktop\photo_5357123214247061122_y.jpg"/>
          <p:cNvPicPr/>
          <p:nvPr/>
        </p:nvPicPr>
        <p:blipFill>
          <a:blip r:embed="rId5" cstate="print"/>
          <a:srcRect l="7326" t="16890" r="6227" b="8239"/>
          <a:stretch>
            <a:fillRect/>
          </a:stretch>
        </p:blipFill>
        <p:spPr bwMode="auto">
          <a:xfrm rot="221635">
            <a:off x="5560907" y="2502600"/>
            <a:ext cx="2664296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photo_5357123214247061125_y.jpg"/>
          <p:cNvPicPr/>
          <p:nvPr/>
        </p:nvPicPr>
        <p:blipFill>
          <a:blip r:embed="rId6" cstate="print"/>
          <a:srcRect l="3480" t="10917" r="6960" b="31411"/>
          <a:stretch>
            <a:fillRect/>
          </a:stretch>
        </p:blipFill>
        <p:spPr bwMode="auto">
          <a:xfrm rot="290437">
            <a:off x="395536" y="3789040"/>
            <a:ext cx="2664296" cy="2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МДОУ 23\Downloads\caeefb27cc304db39999cbaeb22fc965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2214554"/>
            <a:ext cx="2857520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6143668"/>
          </a:xfrm>
        </p:spPr>
        <p:txBody>
          <a:bodyPr/>
          <a:lstStyle/>
          <a:p>
            <a:pPr algn="ctr">
              <a:buNone/>
            </a:pPr>
            <a:r>
              <a:rPr lang="ru-RU" b="1" dirty="0">
                <a:solidFill>
                  <a:srgbClr val="002060"/>
                </a:solidFill>
              </a:rPr>
              <a:t>Понедельник </a:t>
            </a:r>
            <a:r>
              <a:rPr lang="ru-RU" b="1" dirty="0" smtClean="0">
                <a:solidFill>
                  <a:srgbClr val="002060"/>
                </a:solidFill>
              </a:rPr>
              <a:t>(02. 12.)</a:t>
            </a:r>
            <a:endParaRPr lang="ru-RU" dirty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ru-RU" sz="3600" b="1" dirty="0" smtClean="0">
                <a:solidFill>
                  <a:srgbClr val="C00000"/>
                </a:solidFill>
              </a:rPr>
              <a:t>Закрытие</a:t>
            </a:r>
          </a:p>
          <a:p>
            <a:pPr algn="ctr">
              <a:buNone/>
            </a:pPr>
            <a:r>
              <a:rPr lang="ru-RU" b="1" i="1" dirty="0" smtClean="0">
                <a:solidFill>
                  <a:srgbClr val="C00000"/>
                </a:solidFill>
              </a:rPr>
              <a:t>(подведение итогов, награждение)</a:t>
            </a:r>
          </a:p>
          <a:p>
            <a:pPr algn="ctr">
              <a:buNone/>
            </a:pPr>
            <a:endParaRPr lang="ru-RU" i="1" dirty="0">
              <a:solidFill>
                <a:srgbClr val="C00000"/>
              </a:solidFill>
            </a:endParaRPr>
          </a:p>
        </p:txBody>
      </p:sp>
      <p:pic>
        <p:nvPicPr>
          <p:cNvPr id="4" name="Рисунок 3" descr="Picture background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285992"/>
            <a:ext cx="3067019" cy="3929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928662" y="3071810"/>
            <a:ext cx="2571768" cy="244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Администрация МБДОУ №23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Благодарит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воспитателя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второй младшей группы №17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Климову Людмилу Николаевну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за активное и грамотное взаимодействие,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высокие результаты организации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педагогического процесса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с педагогом-психологом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Кожиной Н.Ю.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во время проведения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Недели психологии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9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Путеводитель по лабиринту эмоций</a:t>
            </a:r>
            <a:r>
              <a:rPr kumimoji="0" lang="ru-RU" sz="9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Заведующий МБДОУ № 23 __________ /С.А. Маслова/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Ковров, 2024 г.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4857752" y="2285992"/>
            <a:ext cx="2786082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800" b="1" i="1" dirty="0" smtClean="0">
              <a:latin typeface="Georg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Администрация МБДОУ №23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Благодарит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за активное участие в мероприятиях МБДОУ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во время проведения Недели психологии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Путеводитель по лабиринту эмоций</a:t>
            </a:r>
            <a:r>
              <a:rPr kumimoji="0" lang="ru-RU" sz="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800" b="1" i="1" dirty="0" smtClean="0">
              <a:latin typeface="Georgia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800" b="1" i="1" dirty="0" smtClean="0">
              <a:latin typeface="Georgia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800" b="1" i="1" dirty="0" smtClean="0">
              <a:latin typeface="Georgia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800" b="1" i="1" dirty="0" smtClean="0">
              <a:latin typeface="Georgia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800" b="1" i="1" dirty="0" smtClean="0">
              <a:latin typeface="Georgia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800" b="1" i="1" dirty="0" smtClean="0">
              <a:latin typeface="Georgia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800" b="1" i="1" dirty="0" smtClean="0">
              <a:latin typeface="Georgia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800" b="1" i="1" dirty="0" smtClean="0">
              <a:latin typeface="Georgia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52"/>
            <a:ext cx="8229600" cy="5983311"/>
          </a:xfrm>
        </p:spPr>
        <p:txBody>
          <a:bodyPr/>
          <a:lstStyle/>
          <a:p>
            <a:pPr algn="ctr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Средняя группа №13, занятие </a:t>
            </a:r>
            <a:r>
              <a:rPr lang="ru-RU" sz="2400" b="1" dirty="0" err="1" smtClean="0">
                <a:solidFill>
                  <a:srgbClr val="002060"/>
                </a:solidFill>
              </a:rPr>
              <a:t>c</a:t>
            </a:r>
            <a:r>
              <a:rPr lang="ru-RU" sz="2400" b="1" dirty="0" smtClean="0">
                <a:solidFill>
                  <a:srgbClr val="002060"/>
                </a:solidFill>
              </a:rPr>
              <a:t> элементами </a:t>
            </a:r>
            <a:r>
              <a:rPr lang="ru-RU" sz="2400" b="1" dirty="0" err="1" smtClean="0">
                <a:solidFill>
                  <a:srgbClr val="002060"/>
                </a:solidFill>
              </a:rPr>
              <a:t>арт-терапии</a:t>
            </a:r>
            <a:r>
              <a:rPr lang="ru-RU" sz="2400" b="1" dirty="0" smtClean="0">
                <a:solidFill>
                  <a:srgbClr val="002060"/>
                </a:solidFill>
              </a:rPr>
              <a:t> «Цветочная поляна»,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Цель:</a:t>
            </a:r>
            <a:r>
              <a:rPr lang="ru-RU" sz="2400" dirty="0" smtClean="0"/>
              <a:t> </a:t>
            </a:r>
            <a:r>
              <a:rPr lang="ru-RU" sz="2400" i="1" dirty="0" smtClean="0">
                <a:solidFill>
                  <a:srgbClr val="002060"/>
                </a:solidFill>
              </a:rPr>
              <a:t>Самопознание, гармонизация личности </a:t>
            </a:r>
          </a:p>
          <a:p>
            <a:endParaRPr lang="ru-RU" dirty="0"/>
          </a:p>
        </p:txBody>
      </p:sp>
      <p:pic>
        <p:nvPicPr>
          <p:cNvPr id="4" name="Рисунок 3" descr="C:\Users\МДОУ 23\Desktop\фото средняя гр\photo_5343767339130282258_y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714488"/>
            <a:ext cx="3038475" cy="2287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МДОУ 23\Desktop\фото средняя гр\photo_5343767339130282253_y.jpg"/>
          <p:cNvPicPr/>
          <p:nvPr/>
        </p:nvPicPr>
        <p:blipFill>
          <a:blip r:embed="rId3" cstate="print"/>
          <a:srcRect t="33902" r="2248" b="22175"/>
          <a:stretch>
            <a:fillRect/>
          </a:stretch>
        </p:blipFill>
        <p:spPr bwMode="auto">
          <a:xfrm>
            <a:off x="179512" y="4293096"/>
            <a:ext cx="4968552" cy="208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МДОУ 23\Desktop\фото средняя гр\photo_5343767339130282251_y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1428736"/>
            <a:ext cx="4305300" cy="3241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Picture background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4725144"/>
            <a:ext cx="2760985" cy="1980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МДОУ 23\Downloads\5a62a5539c948fad0ed06ca1f86a587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3071810"/>
            <a:ext cx="2857520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0"/>
            <a:ext cx="8229600" cy="6429420"/>
          </a:xfrm>
        </p:spPr>
        <p:txBody>
          <a:bodyPr/>
          <a:lstStyle/>
          <a:p>
            <a:pPr algn="ctr">
              <a:buNone/>
            </a:pPr>
            <a:r>
              <a:rPr lang="ru-RU" sz="3600" b="1" dirty="0">
                <a:solidFill>
                  <a:srgbClr val="C00000"/>
                </a:solidFill>
              </a:rPr>
              <a:t>Акция «Зонтик </a:t>
            </a:r>
            <a:r>
              <a:rPr lang="ru-RU" sz="3600" b="1" dirty="0" smtClean="0">
                <a:solidFill>
                  <a:srgbClr val="C00000"/>
                </a:solidFill>
              </a:rPr>
              <a:t>настроения»</a:t>
            </a:r>
          </a:p>
          <a:p>
            <a:pPr>
              <a:buFont typeface="Wingdings" pitchFamily="2" charset="2"/>
              <a:buChar char="v"/>
            </a:pPr>
            <a:r>
              <a:rPr lang="ru-RU" sz="2400" b="1" dirty="0">
                <a:solidFill>
                  <a:srgbClr val="C00000"/>
                </a:solidFill>
              </a:rPr>
              <a:t>Участники акции</a:t>
            </a:r>
            <a:r>
              <a:rPr lang="ru-RU" sz="2400" b="1" dirty="0">
                <a:solidFill>
                  <a:srgbClr val="002060"/>
                </a:solidFill>
              </a:rPr>
              <a:t>: </a:t>
            </a:r>
            <a:r>
              <a:rPr lang="ru-RU" sz="2400" dirty="0">
                <a:solidFill>
                  <a:srgbClr val="002060"/>
                </a:solidFill>
              </a:rPr>
              <a:t>родители и дети, когда приходят утром в садик</a:t>
            </a:r>
          </a:p>
          <a:p>
            <a:pPr>
              <a:buFont typeface="Wingdings" pitchFamily="2" charset="2"/>
              <a:buChar char="v"/>
            </a:pPr>
            <a:r>
              <a:rPr lang="ru-RU" sz="2400" b="1" dirty="0">
                <a:solidFill>
                  <a:srgbClr val="C00000"/>
                </a:solidFill>
              </a:rPr>
              <a:t>Цели акции:</a:t>
            </a:r>
          </a:p>
          <a:p>
            <a:pPr>
              <a:buFont typeface="Courier New" pitchFamily="49" charset="0"/>
              <a:buChar char="o"/>
            </a:pPr>
            <a:r>
              <a:rPr lang="ru-RU" sz="2400" i="1" dirty="0" smtClean="0">
                <a:solidFill>
                  <a:srgbClr val="002060"/>
                </a:solidFill>
              </a:rPr>
              <a:t>изучение </a:t>
            </a:r>
            <a:r>
              <a:rPr lang="ru-RU" sz="2400" i="1" dirty="0">
                <a:solidFill>
                  <a:srgbClr val="002060"/>
                </a:solidFill>
              </a:rPr>
              <a:t>настроения детей и взрослых в дошкольном учреждении;</a:t>
            </a:r>
          </a:p>
          <a:p>
            <a:pPr>
              <a:buFont typeface="Courier New" pitchFamily="49" charset="0"/>
              <a:buChar char="o"/>
            </a:pPr>
            <a:r>
              <a:rPr lang="ru-RU" sz="2400" i="1" dirty="0" smtClean="0">
                <a:solidFill>
                  <a:srgbClr val="002060"/>
                </a:solidFill>
              </a:rPr>
              <a:t>поднятие </a:t>
            </a:r>
            <a:r>
              <a:rPr lang="ru-RU" sz="2400" i="1" dirty="0">
                <a:solidFill>
                  <a:srgbClr val="002060"/>
                </a:solidFill>
              </a:rPr>
              <a:t>общего эмоционального </a:t>
            </a:r>
            <a:r>
              <a:rPr lang="ru-RU" sz="2400" i="1" dirty="0" smtClean="0">
                <a:solidFill>
                  <a:srgbClr val="002060"/>
                </a:solidFill>
              </a:rPr>
              <a:t>тону</a:t>
            </a:r>
            <a:r>
              <a:rPr lang="ru-RU" sz="2400" dirty="0" smtClean="0">
                <a:solidFill>
                  <a:srgbClr val="002060"/>
                </a:solidFill>
              </a:rPr>
              <a:t>са</a:t>
            </a:r>
          </a:p>
          <a:p>
            <a:pPr>
              <a:buFont typeface="Courier New" pitchFamily="49" charset="0"/>
              <a:buChar char="o"/>
            </a:pPr>
            <a:endParaRPr lang="ru-RU" sz="2400" dirty="0">
              <a:solidFill>
                <a:srgbClr val="002060"/>
              </a:solidFill>
            </a:endParaRPr>
          </a:p>
          <a:p>
            <a:pPr algn="ctr">
              <a:buNone/>
            </a:pP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1125</Words>
  <Application>Microsoft Office PowerPoint</Application>
  <PresentationFormat>Экран (4:3)</PresentationFormat>
  <Paragraphs>180</Paragraphs>
  <Slides>78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78</vt:i4>
      </vt:variant>
    </vt:vector>
  </HeadingPairs>
  <TitlesOfParts>
    <vt:vector size="7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Семейная Фото-акция «В мире детских чувств и эмоций»  /фотографии детей в разных эмоциональных состояниях/ 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МДОУ 23</dc:creator>
  <cp:lastModifiedBy>МДОУ 23</cp:lastModifiedBy>
  <cp:revision>61</cp:revision>
  <dcterms:created xsi:type="dcterms:W3CDTF">2024-11-26T07:29:59Z</dcterms:created>
  <dcterms:modified xsi:type="dcterms:W3CDTF">2024-12-02T08:46:04Z</dcterms:modified>
</cp:coreProperties>
</file>