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4" r:id="rId4"/>
    <p:sldId id="295" r:id="rId5"/>
    <p:sldId id="259" r:id="rId6"/>
    <p:sldId id="265" r:id="rId7"/>
    <p:sldId id="266" r:id="rId8"/>
    <p:sldId id="260" r:id="rId9"/>
    <p:sldId id="267" r:id="rId10"/>
    <p:sldId id="270" r:id="rId11"/>
    <p:sldId id="271" r:id="rId12"/>
    <p:sldId id="261" r:id="rId13"/>
    <p:sldId id="272" r:id="rId14"/>
    <p:sldId id="273" r:id="rId15"/>
    <p:sldId id="318" r:id="rId16"/>
    <p:sldId id="274" r:id="rId17"/>
    <p:sldId id="303" r:id="rId18"/>
    <p:sldId id="304" r:id="rId19"/>
    <p:sldId id="262" r:id="rId20"/>
    <p:sldId id="276" r:id="rId21"/>
    <p:sldId id="302" r:id="rId22"/>
    <p:sldId id="277" r:id="rId23"/>
    <p:sldId id="263" r:id="rId24"/>
    <p:sldId id="279" r:id="rId25"/>
    <p:sldId id="280" r:id="rId26"/>
    <p:sldId id="305" r:id="rId27"/>
    <p:sldId id="319" r:id="rId28"/>
    <p:sldId id="281" r:id="rId29"/>
    <p:sldId id="282" r:id="rId30"/>
    <p:sldId id="306" r:id="rId31"/>
    <p:sldId id="307" r:id="rId32"/>
    <p:sldId id="308" r:id="rId33"/>
    <p:sldId id="309" r:id="rId34"/>
    <p:sldId id="310" r:id="rId35"/>
    <p:sldId id="311" r:id="rId36"/>
    <p:sldId id="324" r:id="rId37"/>
    <p:sldId id="283" r:id="rId38"/>
    <p:sldId id="298" r:id="rId39"/>
    <p:sldId id="321" r:id="rId40"/>
    <p:sldId id="322" r:id="rId41"/>
    <p:sldId id="323" r:id="rId42"/>
    <p:sldId id="284" r:id="rId43"/>
    <p:sldId id="301" r:id="rId44"/>
    <p:sldId id="320" r:id="rId45"/>
    <p:sldId id="286" r:id="rId46"/>
    <p:sldId id="296" r:id="rId47"/>
    <p:sldId id="312" r:id="rId48"/>
    <p:sldId id="313" r:id="rId49"/>
    <p:sldId id="314" r:id="rId50"/>
    <p:sldId id="287" r:id="rId51"/>
    <p:sldId id="317" r:id="rId52"/>
    <p:sldId id="297" r:id="rId53"/>
    <p:sldId id="288" r:id="rId54"/>
    <p:sldId id="300" r:id="rId55"/>
    <p:sldId id="315" r:id="rId56"/>
    <p:sldId id="316" r:id="rId57"/>
    <p:sldId id="289" r:id="rId58"/>
    <p:sldId id="290" r:id="rId59"/>
    <p:sldId id="291" r:id="rId60"/>
    <p:sldId id="292" r:id="rId61"/>
    <p:sldId id="293" r:id="rId62"/>
    <p:sldId id="264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D3F87-BA27-4A4B-93A8-40D8CEAC20BE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5AF32-721B-4293-9F8B-C947F594E5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детский сад № 23</a:t>
            </a:r>
            <a:endParaRPr lang="ru-RU" sz="1600" b="1" dirty="0" smtClean="0"/>
          </a:p>
          <a:p>
            <a:pPr algn="ctr">
              <a:buNone/>
            </a:pPr>
            <a:endParaRPr lang="ru-RU" sz="2400" b="1" dirty="0"/>
          </a:p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НЕДЕЛЯ </a:t>
            </a:r>
            <a:r>
              <a:rPr lang="ru-RU" sz="2400" b="1" dirty="0">
                <a:solidFill>
                  <a:srgbClr val="00B050"/>
                </a:solidFill>
              </a:rPr>
              <a:t>ПСИХОЛОГИИ 2023г. </a:t>
            </a:r>
            <a:endParaRPr lang="ru-RU" sz="2400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Путешествие в волшебную страну знаний или </a:t>
            </a:r>
            <a:r>
              <a:rPr lang="ru-RU" sz="2400" b="1" dirty="0" err="1">
                <a:solidFill>
                  <a:srgbClr val="002060"/>
                </a:solidFill>
              </a:rPr>
              <a:t>предшкольный</a:t>
            </a:r>
            <a:r>
              <a:rPr lang="ru-RU" sz="2400" b="1" dirty="0">
                <a:solidFill>
                  <a:srgbClr val="002060"/>
                </a:solidFill>
              </a:rPr>
              <a:t> путеводитель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400" b="1" i="1" u="sng" dirty="0">
                <a:solidFill>
                  <a:srgbClr val="00B050"/>
                </a:solidFill>
              </a:rPr>
              <a:t>Девиз недели</a:t>
            </a:r>
            <a:r>
              <a:rPr lang="ru-RU" sz="2400" b="1" i="1" u="sng" dirty="0" smtClean="0">
                <a:solidFill>
                  <a:srgbClr val="00B050"/>
                </a:solidFill>
              </a:rPr>
              <a:t>: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>
                <a:solidFill>
                  <a:srgbClr val="002060"/>
                </a:solidFill>
              </a:rPr>
              <a:t>«</a:t>
            </a:r>
            <a:r>
              <a:rPr lang="ru-RU" sz="2400" i="1" dirty="0">
                <a:solidFill>
                  <a:srgbClr val="002060"/>
                </a:solidFill>
              </a:rPr>
              <a:t>Хочу! Могу! Умею! Или как пробудить в ребёнке радость познания»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72264" y="5072075"/>
            <a:ext cx="24288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Arial" charset="0"/>
              </a:rPr>
              <a:t/>
            </a:r>
            <a:br>
              <a:rPr lang="ru-RU" sz="1600" dirty="0" smtClean="0">
                <a:cs typeface="Arial" charset="0"/>
              </a:rPr>
            </a:br>
            <a:r>
              <a:rPr lang="ru-RU" dirty="0" smtClean="0">
                <a:cs typeface="Arial" charset="0"/>
              </a:rPr>
              <a:t>                                                               </a:t>
            </a:r>
            <a:r>
              <a:rPr lang="ru-RU" sz="1600" dirty="0" smtClean="0"/>
              <a:t>Подготовила и провела</a:t>
            </a:r>
            <a:br>
              <a:rPr lang="ru-RU" sz="1600" dirty="0" smtClean="0"/>
            </a:br>
            <a:r>
              <a:rPr lang="ru-RU" sz="1600" dirty="0" smtClean="0"/>
              <a:t>Педагог-психолог: Кожина Н.Ю.</a:t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6215082"/>
            <a:ext cx="1779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г. Ковров, 2023г.</a:t>
            </a:r>
            <a:endParaRPr lang="ru-RU" dirty="0"/>
          </a:p>
        </p:txBody>
      </p:sp>
      <p:pic>
        <p:nvPicPr>
          <p:cNvPr id="6" name="Рисунок 5" descr="http://cdn3.vectorstock.com/i/1000x1000/96/52/children-reading-vector-2149652.jpg"/>
          <p:cNvPicPr/>
          <p:nvPr/>
        </p:nvPicPr>
        <p:blipFill>
          <a:blip r:embed="rId2" cstate="print"/>
          <a:srcRect r="-2001" b="9982"/>
          <a:stretch>
            <a:fillRect/>
          </a:stretch>
        </p:blipFill>
        <p:spPr bwMode="auto">
          <a:xfrm>
            <a:off x="714348" y="4214818"/>
            <a:ext cx="2786082" cy="19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643710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Занятие «Что такое школа»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(</a:t>
            </a:r>
            <a:r>
              <a:rPr lang="ru-RU" sz="2000" i="1" dirty="0" smtClean="0">
                <a:solidFill>
                  <a:srgbClr val="002060"/>
                </a:solidFill>
              </a:rPr>
              <a:t> цель: развитие учебной мотивации )</a:t>
            </a:r>
            <a:r>
              <a:rPr lang="ru-RU" sz="2000" b="1" i="1" dirty="0" smtClean="0">
                <a:solidFill>
                  <a:srgbClr val="002060"/>
                </a:solidFill>
              </a:rPr>
              <a:t>,</a:t>
            </a:r>
            <a:r>
              <a:rPr lang="ru-RU" sz="2000" i="1" dirty="0" smtClean="0">
                <a:solidFill>
                  <a:srgbClr val="002060"/>
                </a:solidFill>
              </a:rPr>
              <a:t> группа №17,20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Продуктивная деятельность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«Хоровод дружных ёлок»</a:t>
            </a:r>
          </a:p>
          <a:p>
            <a:endParaRPr lang="ru-RU" dirty="0"/>
          </a:p>
        </p:txBody>
      </p:sp>
      <p:pic>
        <p:nvPicPr>
          <p:cNvPr id="4" name="Рисунок 3" descr="C:\Users\МДОУ 23\AppData\Local\Microsoft\Windows\Temporary Internet Files\Content.Word\-5444889664055006631_121.jpg"/>
          <p:cNvPicPr/>
          <p:nvPr/>
        </p:nvPicPr>
        <p:blipFill>
          <a:blip r:embed="rId2"/>
          <a:srcRect l="21649" r="18405" b="1167"/>
          <a:stretch>
            <a:fillRect/>
          </a:stretch>
        </p:blipFill>
        <p:spPr bwMode="auto">
          <a:xfrm>
            <a:off x="428596" y="1500174"/>
            <a:ext cx="2171700" cy="421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-5444889664055006630_1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857364"/>
            <a:ext cx="3629026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ownloads\bdb03d34-a968-5dc5-8551-e8edb208d22a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1154589">
            <a:off x="6731636" y="1560897"/>
            <a:ext cx="2143108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Методика «Рисунок моей группы» </a:t>
            </a: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(</a:t>
            </a:r>
            <a:r>
              <a:rPr lang="ru-RU" sz="2000" b="1" i="1" dirty="0" smtClean="0">
                <a:solidFill>
                  <a:srgbClr val="002060"/>
                </a:solidFill>
              </a:rPr>
              <a:t>Цель: </a:t>
            </a:r>
            <a:r>
              <a:rPr lang="ru-RU" sz="2000" i="1" dirty="0" smtClean="0">
                <a:solidFill>
                  <a:srgbClr val="002060"/>
                </a:solidFill>
              </a:rPr>
              <a:t>изучение психологического климата в группе, особенностей взаимоотношений между детьми, самочувствия ребенка в группе) группа №11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 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МДОУ 23\AppData\Local\Microsoft\Windows\Temporary Internet Files\Content.Word\IMG_20231206_103843.jpg"/>
          <p:cNvPicPr/>
          <p:nvPr/>
        </p:nvPicPr>
        <p:blipFill>
          <a:blip r:embed="rId2" cstate="print"/>
          <a:srcRect l="26631" r="13580" b="-20"/>
          <a:stretch>
            <a:fillRect/>
          </a:stretch>
        </p:blipFill>
        <p:spPr bwMode="auto">
          <a:xfrm>
            <a:off x="214282" y="1643050"/>
            <a:ext cx="6643734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ownloads\1674713294_top-fon-com-p-ptichki-dlya-prezentatsii-bez-fona-106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285860"/>
            <a:ext cx="35718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857916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B050"/>
                </a:solidFill>
              </a:rPr>
              <a:t>Вторник(05. 12)</a:t>
            </a:r>
            <a:endParaRPr lang="ru-RU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Станция  - «</a:t>
            </a:r>
            <a:r>
              <a:rPr lang="ru-RU" b="1" i="1" dirty="0" err="1">
                <a:solidFill>
                  <a:srgbClr val="002060"/>
                </a:solidFill>
              </a:rPr>
              <a:t>Речевичок</a:t>
            </a:r>
            <a:r>
              <a:rPr lang="ru-RU" b="1" i="1" dirty="0">
                <a:solidFill>
                  <a:srgbClr val="002060"/>
                </a:solidFill>
              </a:rPr>
              <a:t>!»</a:t>
            </a:r>
            <a:endParaRPr lang="ru-RU" i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(Развиваем речевую готовность)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gas-kvas.com/uploads/posts/2023-02/1676514138_gas-kvas-com-p-illyustratsiya-detskoi-knigi-risunok-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571744"/>
            <a:ext cx="392909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Занятие «Что такое школа»</a:t>
            </a:r>
          </a:p>
          <a:p>
            <a:pPr algn="ctr">
              <a:buNone/>
            </a:pPr>
            <a:r>
              <a:rPr lang="ru-RU" sz="2000" b="1" i="1" dirty="0" smtClean="0"/>
              <a:t> (</a:t>
            </a:r>
            <a:r>
              <a:rPr lang="ru-RU" sz="2000" i="1" dirty="0" smtClean="0"/>
              <a:t> цель: развитие учебной мотивации )</a:t>
            </a:r>
            <a:r>
              <a:rPr lang="ru-RU" sz="2000" b="1" i="1" dirty="0" smtClean="0"/>
              <a:t>,</a:t>
            </a:r>
            <a:r>
              <a:rPr lang="ru-RU" sz="2000" i="1" dirty="0" smtClean="0"/>
              <a:t> группа №12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C:\Users\МДОУ 23\AppData\Local\Microsoft\Windows\Temporary Internet Files\Content.Word\IMG_20231205_093347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868" y="2857496"/>
            <a:ext cx="2571768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AppData\Local\Microsoft\Windows\Temporary Internet Files\Content.Word\IMG_20231205_093322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214422"/>
            <a:ext cx="2500330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AppData\Local\Microsoft\Windows\Temporary Internet Files\Content.Word\IMG_20231205_092114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85860"/>
            <a:ext cx="2870399" cy="510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xn--90aennigc8b.xn--p1ai/wp-content/uploads/2022/09/karitnki-pro-shkolu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071546"/>
            <a:ext cx="257176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xn--90aennigc8b.xn--p1ai/wp-content/uploads/2022/09/karitnki-pro-shkolu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571480"/>
            <a:ext cx="257176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786874" cy="6357982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Занятие «Что такое школа»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(</a:t>
            </a:r>
            <a:r>
              <a:rPr lang="ru-RU" sz="2000" i="1" dirty="0" smtClean="0">
                <a:solidFill>
                  <a:srgbClr val="002060"/>
                </a:solidFill>
              </a:rPr>
              <a:t> цель: развитие учебной мотивации )</a:t>
            </a:r>
            <a:r>
              <a:rPr lang="ru-RU" sz="2000" b="1" i="1" dirty="0" smtClean="0">
                <a:solidFill>
                  <a:srgbClr val="002060"/>
                </a:solidFill>
              </a:rPr>
              <a:t>,</a:t>
            </a:r>
            <a:r>
              <a:rPr lang="ru-RU" sz="2000" i="1" dirty="0" smtClean="0">
                <a:solidFill>
                  <a:srgbClr val="002060"/>
                </a:solidFill>
              </a:rPr>
              <a:t> группа №10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C:\Users\МДОУ 23\AppData\Local\Microsoft\Windows\Temporary Internet Files\Content.Word\IMG_20231205_1021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1751">
            <a:off x="420582" y="1305712"/>
            <a:ext cx="3797779" cy="268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AppData\Local\Microsoft\Windows\Temporary Internet Files\Content.Word\IMG_20231205_100237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9932">
            <a:off x="410122" y="3774678"/>
            <a:ext cx="4126993" cy="2658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AppData\Local\Microsoft\Windows\Temporary Internet Files\Content.Word\-5438366695359107783_1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76096">
            <a:off x="4670092" y="2198686"/>
            <a:ext cx="3341431" cy="436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IMG_20231208_152112_1.jpg"/>
          <p:cNvPicPr>
            <a:picLocks noGrp="1"/>
          </p:cNvPicPr>
          <p:nvPr>
            <p:ph idx="1"/>
          </p:nvPr>
        </p:nvPicPr>
        <p:blipFill>
          <a:blip r:embed="rId2" cstate="print"/>
          <a:srcRect l="32618" r="15194" b="2146"/>
          <a:stretch>
            <a:fillRect/>
          </a:stretch>
        </p:blipFill>
        <p:spPr bwMode="auto">
          <a:xfrm rot="20351594">
            <a:off x="1316293" y="1024806"/>
            <a:ext cx="1714512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IMG_20231208_151715_1.jpg"/>
          <p:cNvPicPr/>
          <p:nvPr/>
        </p:nvPicPr>
        <p:blipFill>
          <a:blip r:embed="rId3" cstate="print"/>
          <a:srcRect l="22394" t="2276" r="15242" b="11983"/>
          <a:stretch>
            <a:fillRect/>
          </a:stretch>
        </p:blipFill>
        <p:spPr bwMode="auto">
          <a:xfrm>
            <a:off x="3500430" y="1214422"/>
            <a:ext cx="2201669" cy="538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ownloads\bdb03d34-a968-5dc5-8551-e8edb208d22a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1154589">
            <a:off x="5584407" y="3362635"/>
            <a:ext cx="3566810" cy="2633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71736" y="4286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Продуктивная деятельность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 «Хоровод дружных ёлок» гр. №10 и 12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AppData\Local\Microsoft\Windows\Temporary Internet Files\Content.Word\IMG_20231205_1046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357694"/>
            <a:ext cx="407193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Методика «Рисунок моей группы» </a:t>
            </a: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(</a:t>
            </a:r>
            <a:r>
              <a:rPr lang="ru-RU" sz="2000" b="1" i="1" dirty="0" smtClean="0">
                <a:solidFill>
                  <a:srgbClr val="002060"/>
                </a:solidFill>
              </a:rPr>
              <a:t>Цель: </a:t>
            </a:r>
            <a:r>
              <a:rPr lang="ru-RU" sz="2000" i="1" dirty="0" smtClean="0">
                <a:solidFill>
                  <a:srgbClr val="002060"/>
                </a:solidFill>
              </a:rPr>
              <a:t>изучение психологического климата в группе, особенностей взаимоотношений между детьми, самочувствия ребенка в группе) группа №9</a:t>
            </a:r>
          </a:p>
          <a:p>
            <a:pPr algn="ctr">
              <a:buNone/>
            </a:pPr>
            <a:r>
              <a:rPr lang="ru-RU" sz="2000" b="1" i="1" dirty="0" smtClean="0"/>
              <a:t> </a:t>
            </a:r>
            <a:endParaRPr lang="ru-RU" sz="2000" dirty="0"/>
          </a:p>
        </p:txBody>
      </p:sp>
      <p:pic>
        <p:nvPicPr>
          <p:cNvPr id="4" name="Рисунок 3" descr="C:\Users\МДОУ 23\AppData\Local\Microsoft\Windows\Temporary Internet Files\Content.Word\IMG_20231205_114520.jpg"/>
          <p:cNvPicPr/>
          <p:nvPr/>
        </p:nvPicPr>
        <p:blipFill>
          <a:blip r:embed="rId3" cstate="print"/>
          <a:srcRect l="21083" r="13911" b="3174"/>
          <a:stretch>
            <a:fillRect/>
          </a:stretch>
        </p:blipFill>
        <p:spPr bwMode="auto">
          <a:xfrm>
            <a:off x="500034" y="1643050"/>
            <a:ext cx="4929222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ownloads\1674713294_top-fon-com-p-ptichki-dlya-prezentatsii-bez-fona-106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357298"/>
            <a:ext cx="35718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429420"/>
          </a:xfrm>
        </p:spPr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Семинар-практикум </a:t>
            </a:r>
            <a:r>
              <a:rPr lang="ru-RU" b="1" dirty="0">
                <a:solidFill>
                  <a:srgbClr val="C00000"/>
                </a:solidFill>
              </a:rPr>
              <a:t>для педагогов</a:t>
            </a:r>
            <a:endParaRPr lang="ru-RU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«Развитие </a:t>
            </a:r>
            <a:r>
              <a:rPr lang="ru-RU" b="1" dirty="0" smtClean="0">
                <a:solidFill>
                  <a:srgbClr val="002060"/>
                </a:solidFill>
              </a:rPr>
              <a:t>межполушарного взаимодействия </a:t>
            </a:r>
            <a:r>
              <a:rPr lang="ru-RU" b="1" dirty="0">
                <a:solidFill>
                  <a:srgbClr val="002060"/>
                </a:solidFill>
              </a:rPr>
              <a:t>как основа интеллекта и физического здоровья детей»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     </a:t>
            </a:r>
            <a:endParaRPr lang="ru-RU" i="1" dirty="0"/>
          </a:p>
        </p:txBody>
      </p:sp>
      <p:pic>
        <p:nvPicPr>
          <p:cNvPr id="6" name="Рисунок 5" descr="https://img.ikscience.com/img/mind/the-unconscious-brain-can-do-mat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286124"/>
            <a:ext cx="3530007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6" descr="https://catchsuccess.ru/wp-content/uploads/c/d/a/cdaf1997a39cdd844bc57255696ee9a6.jpe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0043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0780054662599433_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643314"/>
            <a:ext cx="482918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-5440780054662599427_1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507209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AppData\Local\Microsoft\Windows\Temporary Internet Files\Content.Word\-5440780054662599430_1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357298"/>
            <a:ext cx="3395657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ownloads\1614548131_52-p-sova-na-belom-fone-6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4714884"/>
            <a:ext cx="1924050" cy="180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2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844" y="4000504"/>
            <a:ext cx="1857388" cy="1428760"/>
          </a:xfrm>
          <a:prstGeom prst="rect">
            <a:avLst/>
          </a:prstGeom>
        </p:spPr>
      </p:pic>
      <p:pic>
        <p:nvPicPr>
          <p:cNvPr id="10" name="image3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00760" y="142852"/>
            <a:ext cx="2071702" cy="10715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B050"/>
                </a:solidFill>
              </a:rPr>
              <a:t>Среда (06.12.)</a:t>
            </a:r>
            <a:endParaRPr lang="ru-RU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Станция  «Умелый карандаш»</a:t>
            </a:r>
            <a:endParaRPr lang="ru-RU" i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(готовим руку к письму</a:t>
            </a:r>
            <a:r>
              <a:rPr lang="ru-RU" b="1" i="1" dirty="0" smtClean="0">
                <a:solidFill>
                  <a:srgbClr val="002060"/>
                </a:solidFill>
              </a:rPr>
              <a:t>)</a:t>
            </a:r>
          </a:p>
          <a:p>
            <a:pPr algn="ctr">
              <a:buNone/>
            </a:pP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clipartspub.com/images/high-school-clipart-cute-8.jpg"/>
          <p:cNvPicPr/>
          <p:nvPr/>
        </p:nvPicPr>
        <p:blipFill>
          <a:blip r:embed="rId2" cstate="print"/>
          <a:srcRect r="2019" b="4966"/>
          <a:stretch>
            <a:fillRect/>
          </a:stretch>
        </p:blipFill>
        <p:spPr bwMode="auto">
          <a:xfrm>
            <a:off x="2357422" y="2500306"/>
            <a:ext cx="412460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narisyu.cdnbro.com/posts/5033596-risunki-na-shkolnuiu-temu-dlia-detei-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889505"/>
            <a:ext cx="1897057" cy="196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50085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b="1" dirty="0"/>
              <a:t>С 1 декабря по 8 декабря  2023 г. в нашем детском саду </a:t>
            </a:r>
            <a:r>
              <a:rPr lang="ru-RU" b="1" dirty="0" smtClean="0"/>
              <a:t>проходила </a:t>
            </a:r>
            <a:r>
              <a:rPr lang="ru-RU" b="1" dirty="0"/>
              <a:t>неделя психологии «Путешествие в волшебную страну знаний или </a:t>
            </a:r>
            <a:r>
              <a:rPr lang="ru-RU" b="1" dirty="0" err="1"/>
              <a:t>предшкольный</a:t>
            </a:r>
            <a:r>
              <a:rPr lang="ru-RU" b="1" dirty="0"/>
              <a:t> путеводитель».</a:t>
            </a:r>
            <a:endParaRPr lang="ru-RU" dirty="0"/>
          </a:p>
          <a:p>
            <a:pPr algn="ctr">
              <a:buNone/>
            </a:pPr>
            <a:r>
              <a:rPr lang="ru-RU" b="1" u="sng" dirty="0" smtClean="0"/>
              <a:t>Девиз </a:t>
            </a:r>
            <a:r>
              <a:rPr lang="ru-RU" b="1" u="sng" dirty="0"/>
              <a:t>недели:</a:t>
            </a:r>
            <a:r>
              <a:rPr lang="ru-RU" b="1" dirty="0"/>
              <a:t> 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«</a:t>
            </a:r>
            <a:r>
              <a:rPr lang="ru-RU" dirty="0"/>
              <a:t>Хочу! Могу! Умею! Или как пробудить в ребёнке радость </a:t>
            </a:r>
            <a:r>
              <a:rPr lang="ru-RU" dirty="0" smtClean="0"/>
              <a:t>познания»</a:t>
            </a:r>
          </a:p>
          <a:p>
            <a:pPr algn="ctr">
              <a:buNone/>
            </a:pPr>
            <a:r>
              <a:rPr lang="ru-RU" b="1" u="sng" dirty="0" smtClean="0"/>
              <a:t>Эпиграф </a:t>
            </a:r>
            <a:r>
              <a:rPr lang="ru-RU" b="1" u="sng" dirty="0"/>
              <a:t>недели:</a:t>
            </a:r>
            <a:r>
              <a:rPr lang="ru-RU" dirty="0"/>
              <a:t> </a:t>
            </a: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dirty="0" smtClean="0"/>
              <a:t>«</a:t>
            </a:r>
            <a:r>
              <a:rPr lang="ru-RU" dirty="0"/>
              <a:t>Книжки разные любить и воспитанными </a:t>
            </a:r>
            <a:r>
              <a:rPr lang="ru-RU" dirty="0" err="1"/>
              <a:t>быть....учат</a:t>
            </a:r>
            <a:r>
              <a:rPr lang="ru-RU" dirty="0"/>
              <a:t> в школе... учат в школе ...учат в школе!»  </a:t>
            </a:r>
          </a:p>
          <a:p>
            <a:pPr>
              <a:buFont typeface="Wingdings" pitchFamily="2" charset="2"/>
              <a:buChar char="q"/>
            </a:pPr>
            <a:r>
              <a:rPr lang="ru-RU" b="1" u="sng" dirty="0"/>
              <a:t>Актуальность: </a:t>
            </a:r>
            <a:endParaRPr lang="ru-RU" b="1" u="sng" dirty="0" smtClean="0"/>
          </a:p>
          <a:p>
            <a:pPr algn="just">
              <a:buNone/>
            </a:pPr>
            <a:r>
              <a:rPr lang="ru-RU" dirty="0" smtClean="0"/>
              <a:t>Некоторые </a:t>
            </a:r>
            <a:r>
              <a:rPr lang="ru-RU" dirty="0"/>
              <a:t>взрослые уверены, что подготовить ребенка к первому классу— значит научить его выполнять задания из многочисленных рабочих тетрадей, которые часто используются во время тестирования для поступающих в школу. А кое-кто решает готовить к школе совершенно иначе: ужесточает дисциплину, требуя от ребенка беспрекословного послушания и самостоятельности, объясняя малышу, что совсем скоро он станет «взрослым», а готовиться к этому надо уже сейчас.</a:t>
            </a:r>
          </a:p>
          <a:p>
            <a:pPr algn="just">
              <a:buNone/>
            </a:pPr>
            <a:r>
              <a:rPr lang="ru-RU" b="1" dirty="0"/>
              <a:t>К школе надо готовить не только детей, но и взрослых: мам и пап, бабушек и дедушек!</a:t>
            </a:r>
            <a:endParaRPr lang="ru-RU" dirty="0"/>
          </a:p>
          <a:p>
            <a:pPr algn="just">
              <a:buNone/>
            </a:pPr>
            <a:r>
              <a:rPr lang="ru-RU" dirty="0"/>
              <a:t>Поэтому возникла необходимость проведения традиционной недели психологии на </a:t>
            </a:r>
            <a:r>
              <a:rPr lang="ru-RU" b="1" dirty="0" smtClean="0"/>
              <a:t>тему </a:t>
            </a:r>
            <a:r>
              <a:rPr lang="ru-RU" dirty="0" err="1" smtClean="0"/>
              <a:t>предшкольной</a:t>
            </a:r>
            <a:r>
              <a:rPr lang="ru-RU" dirty="0" smtClean="0"/>
              <a:t> </a:t>
            </a:r>
            <a:r>
              <a:rPr lang="ru-RU" dirty="0"/>
              <a:t>подготовки </a:t>
            </a:r>
            <a:r>
              <a:rPr lang="ru-RU" b="1" dirty="0"/>
              <a:t>«Путешествие в волшебную страну знаний или </a:t>
            </a:r>
            <a:r>
              <a:rPr lang="ru-RU" b="1" dirty="0" err="1"/>
              <a:t>предшкольный</a:t>
            </a:r>
            <a:r>
              <a:rPr lang="ru-RU" b="1" dirty="0"/>
              <a:t> путеводитель».</a:t>
            </a:r>
            <a:endParaRPr lang="ru-RU" dirty="0"/>
          </a:p>
          <a:p>
            <a:pPr algn="just">
              <a:buNone/>
            </a:pPr>
            <a:endParaRPr lang="ru-RU" dirty="0"/>
          </a:p>
          <a:p>
            <a:pPr>
              <a:buFont typeface="Wingdings" pitchFamily="2" charset="2"/>
              <a:buChar char="q"/>
            </a:pPr>
            <a:r>
              <a:rPr lang="ru-RU" b="1" u="sng" dirty="0"/>
              <a:t>Цель недели психологии</a:t>
            </a:r>
            <a:r>
              <a:rPr lang="ru-RU" b="1" u="sng" dirty="0" smtClean="0"/>
              <a:t>:</a:t>
            </a:r>
          </a:p>
          <a:p>
            <a:pPr>
              <a:buNone/>
            </a:pPr>
            <a:r>
              <a:rPr lang="ru-RU" b="1" dirty="0"/>
              <a:t> </a:t>
            </a:r>
            <a:r>
              <a:rPr lang="ru-RU" dirty="0"/>
              <a:t>повысить психолого-педагогическую компетентность педагогов и родителей </a:t>
            </a:r>
            <a:r>
              <a:rPr lang="ru-RU" dirty="0" smtClean="0"/>
              <a:t>будущих первоклассников</a:t>
            </a:r>
            <a:r>
              <a:rPr lang="ru-RU" dirty="0"/>
              <a:t>. </a:t>
            </a:r>
          </a:p>
          <a:p>
            <a:pPr>
              <a:buFont typeface="Wingdings" pitchFamily="2" charset="2"/>
              <a:buChar char="q"/>
            </a:pPr>
            <a:r>
              <a:rPr lang="ru-RU" b="1" dirty="0"/>
              <a:t> </a:t>
            </a:r>
            <a:r>
              <a:rPr lang="ru-RU" b="1" u="sng" dirty="0" smtClean="0"/>
              <a:t>Задачи</a:t>
            </a:r>
            <a:r>
              <a:rPr lang="ru-RU" b="1" u="sng" dirty="0"/>
              <a:t>:</a:t>
            </a:r>
            <a:endParaRPr lang="ru-RU" dirty="0"/>
          </a:p>
          <a:p>
            <a:pPr>
              <a:buNone/>
            </a:pPr>
            <a:r>
              <a:rPr lang="ru-RU" b="1" dirty="0"/>
              <a:t> </a:t>
            </a:r>
            <a:r>
              <a:rPr lang="ru-RU" dirty="0" smtClean="0"/>
              <a:t>Организовать  </a:t>
            </a:r>
            <a:r>
              <a:rPr lang="ru-RU" dirty="0"/>
              <a:t>совместную и индивидуальную творческую деятельность педагогов, родителей и детей. </a:t>
            </a:r>
            <a:r>
              <a:rPr lang="ru-RU" dirty="0" smtClean="0"/>
              <a:t>Повысить  </a:t>
            </a:r>
            <a:r>
              <a:rPr lang="ru-RU" dirty="0"/>
              <a:t>психологическую компетентность субъектов образовательного </a:t>
            </a:r>
            <a:r>
              <a:rPr lang="ru-RU" dirty="0" smtClean="0"/>
              <a:t>процесса. Создать  </a:t>
            </a:r>
            <a:r>
              <a:rPr lang="ru-RU" dirty="0"/>
              <a:t>психологически комфортную, развивающую  среду в образовательной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МДОУ 23\Downloads\stock-vector-two-cute-owls-on-a-hearts-background-397978825.jpg"/>
          <p:cNvPicPr/>
          <p:nvPr/>
        </p:nvPicPr>
        <p:blipFill>
          <a:blip r:embed="rId2" cstate="print"/>
          <a:srcRect t="20053" r="4266" b="8789"/>
          <a:stretch>
            <a:fillRect/>
          </a:stretch>
        </p:blipFill>
        <p:spPr bwMode="auto">
          <a:xfrm>
            <a:off x="6215074" y="1285860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86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Занятие </a:t>
            </a:r>
            <a:r>
              <a:rPr lang="ru-RU" sz="2000" b="1" dirty="0">
                <a:solidFill>
                  <a:srgbClr val="002060"/>
                </a:solidFill>
              </a:rPr>
              <a:t>«Школьник и дошкольник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(</a:t>
            </a:r>
            <a:r>
              <a:rPr lang="ru-RU" sz="2000" i="1" dirty="0">
                <a:solidFill>
                  <a:srgbClr val="002060"/>
                </a:solidFill>
              </a:rPr>
              <a:t>цель: готовить к формированию внутренней позиции школьника), группа №</a:t>
            </a:r>
            <a:r>
              <a:rPr lang="ru-RU" sz="2000" i="1" dirty="0" smtClean="0">
                <a:solidFill>
                  <a:srgbClr val="002060"/>
                </a:solidFill>
              </a:rPr>
              <a:t>8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МДОУ 23\AppData\Local\Microsoft\Windows\Temporary Internet Files\Content.Word\IMG_20231206_0927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4872">
            <a:off x="390186" y="1616414"/>
            <a:ext cx="464347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-5440585269305789818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9474">
            <a:off x="494354" y="4031000"/>
            <a:ext cx="3769460" cy="249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AppData\Local\Microsoft\Windows\Temporary Internet Files\Content.Word\-5440585269305789800_1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309544">
            <a:off x="4666045" y="2831509"/>
            <a:ext cx="3929090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0585269305789831_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0"/>
            <a:ext cx="7500990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072330" y="6215082"/>
            <a:ext cx="1901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группа №8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543956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Занятие «Школьник и дошкольник»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(</a:t>
            </a:r>
            <a:r>
              <a:rPr lang="ru-RU" sz="2000" i="1" dirty="0" smtClean="0">
                <a:solidFill>
                  <a:srgbClr val="002060"/>
                </a:solidFill>
              </a:rPr>
              <a:t>цель: готовить к формированию внутренней позиции школьника), группа №11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МДОУ 23\AppData\Local\Microsoft\Windows\Temporary Internet Files\Content.Word\IMG_20231206_1016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3740">
            <a:off x="347774" y="1531135"/>
            <a:ext cx="4440899" cy="2590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IMG_20231206_1017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1472">
            <a:off x="4271488" y="2808007"/>
            <a:ext cx="4408905" cy="259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ownloads\stock-vector-two-cute-owls-on-a-hearts-background-397978825.jpg"/>
          <p:cNvPicPr/>
          <p:nvPr/>
        </p:nvPicPr>
        <p:blipFill>
          <a:blip r:embed="rId4" cstate="print"/>
          <a:srcRect t="20053" r="4266" b="8789"/>
          <a:stretch>
            <a:fillRect/>
          </a:stretch>
        </p:blipFill>
        <p:spPr bwMode="auto">
          <a:xfrm>
            <a:off x="5572132" y="1142984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AppData\Local\Microsoft\Windows\Temporary Internet Files\Content.Word\IMG_20231208_101825.jpg"/>
          <p:cNvPicPr/>
          <p:nvPr/>
        </p:nvPicPr>
        <p:blipFill>
          <a:blip r:embed="rId5" cstate="print"/>
          <a:srcRect t="29034" r="3265" b="30765"/>
          <a:stretch>
            <a:fillRect/>
          </a:stretch>
        </p:blipFill>
        <p:spPr bwMode="auto">
          <a:xfrm rot="847304">
            <a:off x="96164" y="4583133"/>
            <a:ext cx="6636703" cy="1794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357982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B050"/>
                </a:solidFill>
              </a:rPr>
              <a:t>Четверг (07.12)</a:t>
            </a:r>
            <a:endParaRPr lang="ru-RU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«Станция – источник здоровья»</a:t>
            </a:r>
            <a:endParaRPr lang="ru-RU" i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(В здоровом теле – здоровый дух!)</a:t>
            </a:r>
            <a:endParaRPr lang="ru-RU" i="1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gas-kvas.com/grafic/uploads/posts/2023-10/1696507586_gas-kvas-com-p-kartinki-zaryadka-1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357430"/>
            <a:ext cx="4993623" cy="297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МДОУ 23\AppData\Local\Microsoft\Windows\Temporary Internet Files\Content.Word\IMG_20231208_151552.jpg"/>
          <p:cNvPicPr/>
          <p:nvPr/>
        </p:nvPicPr>
        <p:blipFill>
          <a:blip r:embed="rId2" cstate="print"/>
          <a:srcRect t="14035" r="2105"/>
          <a:stretch>
            <a:fillRect/>
          </a:stretch>
        </p:blipFill>
        <p:spPr bwMode="auto">
          <a:xfrm rot="872199">
            <a:off x="205462" y="4104066"/>
            <a:ext cx="4782729" cy="2247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МДОУ 23\Downloads\stock-vector-two-cute-owls-on-a-hearts-background-397978825.jpg"/>
          <p:cNvPicPr/>
          <p:nvPr/>
        </p:nvPicPr>
        <p:blipFill>
          <a:blip r:embed="rId3" cstate="print"/>
          <a:srcRect t="20053" r="4266" b="8789"/>
          <a:stretch>
            <a:fillRect/>
          </a:stretch>
        </p:blipFill>
        <p:spPr bwMode="auto">
          <a:xfrm>
            <a:off x="5929322" y="1142984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1436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Занятие «Школьник и дошкольник»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(</a:t>
            </a:r>
            <a:r>
              <a:rPr lang="ru-RU" sz="2000" i="1" dirty="0" smtClean="0">
                <a:solidFill>
                  <a:srgbClr val="002060"/>
                </a:solidFill>
              </a:rPr>
              <a:t>цель: готовить к формированию внутренней позиции школьника), группа №9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МДОУ 23\AppData\Local\Microsoft\Windows\Temporary Internet Files\Content.Word\IMG_20231207_101912.jpg"/>
          <p:cNvPicPr/>
          <p:nvPr/>
        </p:nvPicPr>
        <p:blipFill>
          <a:blip r:embed="rId4" cstate="print"/>
          <a:srcRect r="7222" b="414"/>
          <a:stretch>
            <a:fillRect/>
          </a:stretch>
        </p:blipFill>
        <p:spPr bwMode="auto">
          <a:xfrm>
            <a:off x="642910" y="1500174"/>
            <a:ext cx="378621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IMG_20231207_101941_1.jpg"/>
          <p:cNvPicPr/>
          <p:nvPr/>
        </p:nvPicPr>
        <p:blipFill>
          <a:blip r:embed="rId5" cstate="print"/>
          <a:srcRect l="15000" r="9999" b="14706"/>
          <a:stretch>
            <a:fillRect/>
          </a:stretch>
        </p:blipFill>
        <p:spPr bwMode="auto">
          <a:xfrm>
            <a:off x="4572000" y="2500306"/>
            <a:ext cx="350046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ДОУ 23\AppData\Local\Microsoft\Windows\Temporary Internet Files\Content.Word\IMG_20231207_092854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59558">
            <a:off x="82807" y="3828646"/>
            <a:ext cx="3346507" cy="2486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436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Рисуночный тест «Рисунок школы»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(Цель: определить отношение будущего первоклассника к школе и уровень тревожности на эту тему), группа №12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МДОУ 23\AppData\Local\Microsoft\Windows\Temporary Internet Files\Content.Word\IMG_20231207_093106_1.jpg"/>
          <p:cNvPicPr/>
          <p:nvPr/>
        </p:nvPicPr>
        <p:blipFill>
          <a:blip r:embed="rId3" cstate="print"/>
          <a:srcRect t="4654" r="1674"/>
          <a:stretch>
            <a:fillRect/>
          </a:stretch>
        </p:blipFill>
        <p:spPr bwMode="auto">
          <a:xfrm>
            <a:off x="3000364" y="1571612"/>
            <a:ext cx="5929354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xn--90aennigc8b.xn--p1ai/wp-content/uploads/2022/09/karitnki-pro-shkolu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257176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IMG_20231207_092808_1.jpg"/>
          <p:cNvPicPr>
            <a:picLocks noGrp="1"/>
          </p:cNvPicPr>
          <p:nvPr>
            <p:ph idx="1"/>
          </p:nvPr>
        </p:nvPicPr>
        <p:blipFill>
          <a:blip r:embed="rId2" cstate="print"/>
          <a:srcRect t="7368" r="1538" b="6316"/>
          <a:stretch>
            <a:fillRect/>
          </a:stretch>
        </p:blipFill>
        <p:spPr bwMode="auto">
          <a:xfrm rot="5400000">
            <a:off x="1821637" y="321447"/>
            <a:ext cx="5143536" cy="750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28794" y="285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cs typeface="Times New Roman" pitchFamily="18" charset="0"/>
              </a:rPr>
              <a:t>Рисунки детей 12 </a:t>
            </a:r>
            <a:r>
              <a:rPr lang="ru-RU" sz="2400" b="1" dirty="0" err="1" smtClean="0">
                <a:solidFill>
                  <a:srgbClr val="C00000"/>
                </a:solidFill>
                <a:cs typeface="Times New Roman" pitchFamily="18" charset="0"/>
              </a:rPr>
              <a:t>гр</a:t>
            </a:r>
            <a:endParaRPr lang="ru-RU" sz="24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002060"/>
                </a:solidFill>
                <a:cs typeface="Times New Roman" pitchFamily="18" charset="0"/>
              </a:rPr>
              <a:t>«Правильно питайся - силы набирайся!»</a:t>
            </a:r>
            <a:endParaRPr lang="ru-RU" sz="2400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7" name="Рисунок 6" descr="https://clipart-library.com/img/19309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14290"/>
            <a:ext cx="2286016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IMG_20231208_152423.jpg"/>
          <p:cNvPicPr>
            <a:picLocks noGrp="1"/>
          </p:cNvPicPr>
          <p:nvPr>
            <p:ph idx="1"/>
          </p:nvPr>
        </p:nvPicPr>
        <p:blipFill>
          <a:blip r:embed="rId2" cstate="print"/>
          <a:srcRect t="21957" r="17188" b="9285"/>
          <a:stretch>
            <a:fillRect/>
          </a:stretch>
        </p:blipFill>
        <p:spPr bwMode="auto">
          <a:xfrm>
            <a:off x="1214414" y="714356"/>
            <a:ext cx="4305021" cy="578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clipart-library.com/img/19309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500438"/>
            <a:ext cx="2286016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00298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Конкурс по </a:t>
            </a:r>
            <a:r>
              <a:rPr lang="ru-RU" b="1" dirty="0" err="1" smtClean="0">
                <a:solidFill>
                  <a:srgbClr val="C00000"/>
                </a:solidFill>
              </a:rPr>
              <a:t>здоровьесбережению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Творческая работа «Малыш-крепыш»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6143644"/>
            <a:ext cx="1386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№10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Рисуночный тест «Рисунок школы»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(Цель: определить отношение будущего первоклассника к школе и уровень тревожности на эту тему), группа №10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МДОУ 23\AppData\Local\Microsoft\Windows\Temporary Internet Files\Content.Word\IMG_20231207_105828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700092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xn--90aennigc8b.xn--p1ai/wp-content/uploads/2022/09/karitnki-pro-shkolu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357298"/>
            <a:ext cx="257176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6000792"/>
          </a:xfrm>
        </p:spPr>
        <p:txBody>
          <a:bodyPr/>
          <a:lstStyle/>
          <a:p>
            <a:pPr lvl="0" algn="ctr">
              <a:buFont typeface="Wingdings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</a:rPr>
              <a:t>Акция «Азбука – малышам!</a:t>
            </a:r>
            <a:r>
              <a:rPr lang="ru-RU" sz="2400" dirty="0">
                <a:solidFill>
                  <a:srgbClr val="C00000"/>
                </a:solidFill>
              </a:rPr>
              <a:t>» </a:t>
            </a:r>
            <a:r>
              <a:rPr lang="ru-RU" sz="2000" i="1" dirty="0">
                <a:solidFill>
                  <a:srgbClr val="002060"/>
                </a:solidFill>
              </a:rPr>
              <a:t>/подготовительные группы</a:t>
            </a:r>
            <a:r>
              <a:rPr lang="ru-RU" sz="2000" i="1" dirty="0" smtClean="0">
                <a:solidFill>
                  <a:srgbClr val="002060"/>
                </a:solidFill>
              </a:rPr>
              <a:t>/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b="1" dirty="0">
                <a:solidFill>
                  <a:srgbClr val="C00000"/>
                </a:solidFill>
              </a:rPr>
              <a:t>Акция «Счёт – малышам!</a:t>
            </a:r>
            <a:r>
              <a:rPr lang="ru-RU" sz="2400" dirty="0">
                <a:solidFill>
                  <a:srgbClr val="C00000"/>
                </a:solidFill>
              </a:rPr>
              <a:t>» </a:t>
            </a:r>
            <a:r>
              <a:rPr lang="ru-RU" sz="2000" dirty="0">
                <a:solidFill>
                  <a:srgbClr val="002060"/>
                </a:solidFill>
              </a:rPr>
              <a:t>/старшие группы/                    </a:t>
            </a:r>
            <a:r>
              <a:rPr lang="ru-RU" sz="2400" i="1" dirty="0" smtClean="0">
                <a:solidFill>
                  <a:srgbClr val="002060"/>
                </a:solidFill>
              </a:rPr>
              <a:t>коллективные </a:t>
            </a:r>
            <a:r>
              <a:rPr lang="ru-RU" sz="2400" i="1" dirty="0">
                <a:solidFill>
                  <a:srgbClr val="002060"/>
                </a:solidFill>
              </a:rPr>
              <a:t>творческие работы в подарок детям младших групп (2-е младшие, средние)</a:t>
            </a:r>
          </a:p>
          <a:p>
            <a:pPr lvl="0" algn="ctr">
              <a:buNone/>
            </a:pPr>
            <a:endParaRPr lang="ru-RU" i="1" dirty="0"/>
          </a:p>
        </p:txBody>
      </p:sp>
      <p:pic>
        <p:nvPicPr>
          <p:cNvPr id="4" name="Рисунок 3" descr="https://glazovlib.ru/wp-content/uploads/2021/01/azbuka-768x768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1204864">
            <a:off x="891259" y="2391465"/>
            <a:ext cx="327342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ownloads\1645853891_70-kartinkin-net-p-kartinki-dlya-prezentatsii-po-matematike-7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298407">
            <a:off x="3971382" y="2440890"/>
            <a:ext cx="4724400" cy="264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нед псих телефон\вече 4 декабря\IMG_20231204_134859.jpg"/>
          <p:cNvPicPr>
            <a:picLocks noGrp="1"/>
          </p:cNvPicPr>
          <p:nvPr>
            <p:ph idx="1"/>
          </p:nvPr>
        </p:nvPicPr>
        <p:blipFill>
          <a:blip r:embed="rId2" cstate="print"/>
          <a:srcRect l="12507" r="3429" b="-107"/>
          <a:stretch>
            <a:fillRect/>
          </a:stretch>
        </p:blipFill>
        <p:spPr bwMode="auto">
          <a:xfrm>
            <a:off x="571472" y="285728"/>
            <a:ext cx="8286808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ownloads\1614548128_44-p-sova-na-belom-fone-5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36"/>
            <a:ext cx="1814889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7590635843473292_121.jpg"/>
          <p:cNvPicPr>
            <a:picLocks noGrp="1"/>
          </p:cNvPicPr>
          <p:nvPr>
            <p:ph idx="1"/>
          </p:nvPr>
        </p:nvPicPr>
        <p:blipFill>
          <a:blip r:embed="rId2"/>
          <a:srcRect l="27534" t="16711" r="14429" b="10053"/>
          <a:stretch>
            <a:fillRect/>
          </a:stretch>
        </p:blipFill>
        <p:spPr bwMode="auto">
          <a:xfrm>
            <a:off x="214282" y="857232"/>
            <a:ext cx="3686172" cy="249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43174" y="2428868"/>
            <a:ext cx="1269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№9</a:t>
            </a:r>
          </a:p>
        </p:txBody>
      </p:sp>
      <p:pic>
        <p:nvPicPr>
          <p:cNvPr id="7" name="Рисунок 6" descr="C:\Users\МДОУ 23\AppData\Local\Microsoft\Windows\Temporary Internet Files\Content.Word\-5447590635843473289_121.jpg"/>
          <p:cNvPicPr/>
          <p:nvPr/>
        </p:nvPicPr>
        <p:blipFill>
          <a:blip r:embed="rId3"/>
          <a:srcRect l="7785" r="735" b="4478"/>
          <a:stretch>
            <a:fillRect/>
          </a:stretch>
        </p:blipFill>
        <p:spPr bwMode="auto">
          <a:xfrm>
            <a:off x="5500694" y="1142984"/>
            <a:ext cx="3500462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AppData\Local\Microsoft\Windows\Temporary Internet Files\Content.Word\-5447590635843473297_121.jpg"/>
          <p:cNvPicPr/>
          <p:nvPr/>
        </p:nvPicPr>
        <p:blipFill>
          <a:blip r:embed="rId4" cstate="print"/>
          <a:srcRect l="10943" b="1534"/>
          <a:stretch>
            <a:fillRect/>
          </a:stretch>
        </p:blipFill>
        <p:spPr bwMode="auto">
          <a:xfrm rot="21203980">
            <a:off x="487052" y="3077269"/>
            <a:ext cx="2515926" cy="364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МДОУ 23\AppData\Local\Microsoft\Windows\Temporary Internet Files\Content.Word\-5447590635843473296_121.jpg"/>
          <p:cNvPicPr/>
          <p:nvPr/>
        </p:nvPicPr>
        <p:blipFill>
          <a:blip r:embed="rId5"/>
          <a:srcRect l="15559" b="6957"/>
          <a:stretch>
            <a:fillRect/>
          </a:stretch>
        </p:blipFill>
        <p:spPr bwMode="auto">
          <a:xfrm rot="225061">
            <a:off x="2975866" y="2935697"/>
            <a:ext cx="2511925" cy="370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500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Акция «Счёт – малышам!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  <a:r>
              <a:rPr lang="ru-RU" dirty="0" smtClean="0">
                <a:solidFill>
                  <a:srgbClr val="002060"/>
                </a:solidFill>
              </a:rPr>
              <a:t>/</a:t>
            </a:r>
            <a:r>
              <a:rPr lang="ru-RU" i="1" dirty="0" smtClean="0">
                <a:solidFill>
                  <a:srgbClr val="002060"/>
                </a:solidFill>
              </a:rPr>
              <a:t>старшая группа №9 в подарок детям 2 мл. группе №1/</a:t>
            </a:r>
            <a:endParaRPr lang="ru-RU" i="1" dirty="0"/>
          </a:p>
        </p:txBody>
      </p:sp>
      <p:pic>
        <p:nvPicPr>
          <p:cNvPr id="11" name="Рисунок 10" descr="https://kartinkof.club/uploads/posts/2022-05/1653635745_11-kartinkof-club-p-tsifri-veselie-kartinki-dlya-detei-1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8212">
            <a:off x="3961714" y="1330185"/>
            <a:ext cx="1444593" cy="14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4294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Акция «Счёт – малышам!</a:t>
            </a:r>
            <a:r>
              <a:rPr lang="ru-RU" sz="1800" dirty="0" smtClean="0">
                <a:solidFill>
                  <a:srgbClr val="C00000"/>
                </a:solidFill>
              </a:rPr>
              <a:t>» 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/</a:t>
            </a:r>
            <a:r>
              <a:rPr lang="ru-RU" sz="1800" i="1" dirty="0" smtClean="0">
                <a:solidFill>
                  <a:srgbClr val="002060"/>
                </a:solidFill>
              </a:rPr>
              <a:t>старшая группа №11 в подарок детям средней. группы №7/</a:t>
            </a:r>
            <a:endParaRPr lang="ru-RU" sz="1800" i="1" dirty="0"/>
          </a:p>
        </p:txBody>
      </p:sp>
      <p:pic>
        <p:nvPicPr>
          <p:cNvPr id="4" name="Рисунок 3" descr="C:\Users\МДОУ 23\AppData\Local\Microsoft\Windows\Temporary Internet Files\Content.Word\IMG_20231208_101657_1.jpg"/>
          <p:cNvPicPr/>
          <p:nvPr/>
        </p:nvPicPr>
        <p:blipFill>
          <a:blip r:embed="rId2" cstate="print"/>
          <a:srcRect l="13251" t="2830" r="17138" b="314"/>
          <a:stretch>
            <a:fillRect/>
          </a:stretch>
        </p:blipFill>
        <p:spPr bwMode="auto">
          <a:xfrm>
            <a:off x="1571604" y="1071546"/>
            <a:ext cx="3248025" cy="253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AppData\Local\Microsoft\Windows\Temporary Internet Files\Content.Word\IMG_20231208_101145_1.jpg"/>
          <p:cNvPicPr/>
          <p:nvPr/>
        </p:nvPicPr>
        <p:blipFill>
          <a:blip r:embed="rId3" cstate="print"/>
          <a:srcRect l="18821" t="4889" r="13277" b="1100"/>
          <a:stretch>
            <a:fillRect/>
          </a:stretch>
        </p:blipFill>
        <p:spPr bwMode="auto">
          <a:xfrm>
            <a:off x="214282" y="2714620"/>
            <a:ext cx="305838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AppData\Local\Microsoft\Windows\Temporary Internet Files\Content.Word\IMG_20231208_101619.jpg"/>
          <p:cNvPicPr/>
          <p:nvPr/>
        </p:nvPicPr>
        <p:blipFill>
          <a:blip r:embed="rId4" cstate="print"/>
          <a:srcRect t="4465" r="-11"/>
          <a:stretch>
            <a:fillRect/>
          </a:stretch>
        </p:blipFill>
        <p:spPr bwMode="auto">
          <a:xfrm>
            <a:off x="5500694" y="928670"/>
            <a:ext cx="2271718" cy="390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IMG_20231208_101548.jpg"/>
          <p:cNvPicPr/>
          <p:nvPr/>
        </p:nvPicPr>
        <p:blipFill>
          <a:blip r:embed="rId5" cstate="print"/>
          <a:srcRect l="3027" t="5462" r="-1671" b="5462"/>
          <a:stretch>
            <a:fillRect/>
          </a:stretch>
        </p:blipFill>
        <p:spPr bwMode="auto">
          <a:xfrm>
            <a:off x="3286116" y="4071942"/>
            <a:ext cx="450059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kartinkof.club/uploads/posts/2022-05/1653635745_11-kartinkof-club-p-tsifri-veselie-kartinki-dlya-detei-1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3314" y="4929198"/>
            <a:ext cx="169068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5406133872349237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3500462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5984" y="1428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Акция «Счёт – малышам!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/</a:t>
            </a:r>
            <a:r>
              <a:rPr lang="ru-RU" i="1" dirty="0" smtClean="0">
                <a:solidFill>
                  <a:srgbClr val="002060"/>
                </a:solidFill>
              </a:rPr>
              <a:t>старшая группа №8 в подарок детям 2 мл. группы №2/</a:t>
            </a:r>
            <a:endParaRPr lang="ru-RU" i="1" dirty="0"/>
          </a:p>
        </p:txBody>
      </p:sp>
      <p:pic>
        <p:nvPicPr>
          <p:cNvPr id="8" name="Рисунок 7" descr="C:\Users\МДОУ 23\AppData\Local\Microsoft\Windows\Temporary Internet Files\Content.Word\-5445406133872349235_1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46"/>
            <a:ext cx="3686175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МДОУ 23\AppData\Local\Microsoft\Windows\Temporary Internet Files\Content.Word\-5445406133872349233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429000"/>
            <a:ext cx="325755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s://kartinkof.club/uploads/posts/2022-05/1653635745_11-kartinkof-club-p-tsifri-veselie-kartinki-dlya-detei-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5000636"/>
            <a:ext cx="150019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МДОУ 23\Downloads\oad-iblock-c10-cd3e4599-526a-11e6-968b-1cc1dee987cb_55eef73b-526b-11e6-968b-1cc1dee987cb-resize1-800x80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36" y="857232"/>
            <a:ext cx="200026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472518" cy="6143668"/>
          </a:xfrm>
        </p:spPr>
        <p:txBody>
          <a:bodyPr/>
          <a:lstStyle/>
          <a:p>
            <a:pPr lvl="0" algn="ctr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Акция «Азбука – малышам!</a:t>
            </a:r>
            <a:r>
              <a:rPr lang="ru-RU" sz="1800" dirty="0" smtClean="0">
                <a:solidFill>
                  <a:srgbClr val="C00000"/>
                </a:solidFill>
              </a:rPr>
              <a:t>» </a:t>
            </a:r>
            <a:r>
              <a:rPr lang="ru-RU" sz="1800" i="1" dirty="0" smtClean="0">
                <a:solidFill>
                  <a:srgbClr val="002060"/>
                </a:solidFill>
              </a:rPr>
              <a:t>/подготовительная группа  №17 в подарок младшим группам /</a:t>
            </a:r>
          </a:p>
          <a:p>
            <a:endParaRPr lang="ru-RU" dirty="0"/>
          </a:p>
        </p:txBody>
      </p:sp>
      <p:pic>
        <p:nvPicPr>
          <p:cNvPr id="4" name="Рисунок 3" descr="C:\Users\МДОУ 23\AppData\Local\Microsoft\Windows\Temporary Internet Files\Content.Word\-5444889664055006637_121.jpg"/>
          <p:cNvPicPr/>
          <p:nvPr/>
        </p:nvPicPr>
        <p:blipFill>
          <a:blip r:embed="rId3"/>
          <a:srcRect l="16764" t="18696" r="28864" b="15985"/>
          <a:stretch>
            <a:fillRect/>
          </a:stretch>
        </p:blipFill>
        <p:spPr bwMode="auto">
          <a:xfrm>
            <a:off x="214282" y="1571612"/>
            <a:ext cx="371477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-5444889664055006638_121.jpg"/>
          <p:cNvPicPr/>
          <p:nvPr/>
        </p:nvPicPr>
        <p:blipFill>
          <a:blip r:embed="rId4"/>
          <a:srcRect l="8746" t="35798" r="11953" b="21012"/>
          <a:stretch>
            <a:fillRect/>
          </a:stretch>
        </p:blipFill>
        <p:spPr bwMode="auto">
          <a:xfrm>
            <a:off x="4500562" y="2643182"/>
            <a:ext cx="3305180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AppData\Local\Microsoft\Windows\Temporary Internet Files\Content.Word\-5444889664055006639_121.jpg"/>
          <p:cNvPicPr/>
          <p:nvPr/>
        </p:nvPicPr>
        <p:blipFill>
          <a:blip r:embed="rId5"/>
          <a:srcRect l="6593" t="13783" r="12307" b="9971"/>
          <a:stretch>
            <a:fillRect/>
          </a:stretch>
        </p:blipFill>
        <p:spPr bwMode="auto">
          <a:xfrm rot="21243533">
            <a:off x="4162624" y="1099474"/>
            <a:ext cx="340043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AppData\Local\Microsoft\Windows\Temporary Internet Files\Content.Word\-5444889664055006641_121.jpg"/>
          <p:cNvPicPr/>
          <p:nvPr/>
        </p:nvPicPr>
        <p:blipFill>
          <a:blip r:embed="rId6"/>
          <a:srcRect l="8571" t="16848" r="15510" b="12228"/>
          <a:stretch>
            <a:fillRect/>
          </a:stretch>
        </p:blipFill>
        <p:spPr bwMode="auto">
          <a:xfrm rot="680992">
            <a:off x="4090957" y="4332419"/>
            <a:ext cx="3571900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5023916142743795_121.jpg"/>
          <p:cNvPicPr>
            <a:picLocks noGrp="1"/>
          </p:cNvPicPr>
          <p:nvPr>
            <p:ph idx="1"/>
          </p:nvPr>
        </p:nvPicPr>
        <p:blipFill>
          <a:blip r:embed="rId2"/>
          <a:srcRect l="11089" t="16860" r="21595" b="14244"/>
          <a:stretch>
            <a:fillRect/>
          </a:stretch>
        </p:blipFill>
        <p:spPr bwMode="auto">
          <a:xfrm>
            <a:off x="6572264" y="857232"/>
            <a:ext cx="236680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-5445023916142743793_121.jpg"/>
          <p:cNvPicPr/>
          <p:nvPr/>
        </p:nvPicPr>
        <p:blipFill>
          <a:blip r:embed="rId3"/>
          <a:srcRect l="9457" t="11046" r="21386" b="9955"/>
          <a:stretch>
            <a:fillRect/>
          </a:stretch>
        </p:blipFill>
        <p:spPr bwMode="auto">
          <a:xfrm>
            <a:off x="714348" y="1071546"/>
            <a:ext cx="2409823" cy="35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AppData\Local\Microsoft\Windows\Temporary Internet Files\Content.Word\-5445023916142743792_121.jpg"/>
          <p:cNvPicPr/>
          <p:nvPr/>
        </p:nvPicPr>
        <p:blipFill>
          <a:blip r:embed="rId4"/>
          <a:srcRect l="17969" t="8467" r="20703" b="20292"/>
          <a:stretch>
            <a:fillRect/>
          </a:stretch>
        </p:blipFill>
        <p:spPr bwMode="auto">
          <a:xfrm>
            <a:off x="3428992" y="1357298"/>
            <a:ext cx="299085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AppData\Local\Microsoft\Windows\Temporary Internet Files\Content.Word\-5445023916142743794_121.jpg"/>
          <p:cNvPicPr/>
          <p:nvPr/>
        </p:nvPicPr>
        <p:blipFill>
          <a:blip r:embed="rId5"/>
          <a:srcRect l="13287" t="37093" r="6694" b="20674"/>
          <a:stretch>
            <a:fillRect/>
          </a:stretch>
        </p:blipFill>
        <p:spPr bwMode="auto">
          <a:xfrm>
            <a:off x="285720" y="4857760"/>
            <a:ext cx="2786082" cy="171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ownloads\oad-iblock-c10-cd3e4599-526a-11e6-968b-1cc1dee987cb_55eef73b-526b-11e6-968b-1cc1dee987cb-resize1-800x800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357694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28860" y="2142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Акция «Азбука – малышам!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  <a:r>
              <a:rPr lang="ru-RU" i="1" dirty="0" smtClean="0">
                <a:solidFill>
                  <a:srgbClr val="002060"/>
                </a:solidFill>
              </a:rPr>
              <a:t>/подготовительная группа  №20 в подарок младшим группам /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МДОУ 23\AppData\Local\Microsoft\Windows\Temporary Internet Files\Content.Word\IMG_20231208_151820_1.jpg"/>
          <p:cNvPicPr/>
          <p:nvPr/>
        </p:nvPicPr>
        <p:blipFill>
          <a:blip r:embed="rId2" cstate="print"/>
          <a:srcRect t="13565" r="1493" b="19688"/>
          <a:stretch>
            <a:fillRect/>
          </a:stretch>
        </p:blipFill>
        <p:spPr bwMode="auto">
          <a:xfrm rot="4909245">
            <a:off x="1138975" y="996357"/>
            <a:ext cx="2197779" cy="2731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lvl="0" algn="ctr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Акция «Азбука – малышам!</a:t>
            </a:r>
            <a:r>
              <a:rPr lang="ru-RU" sz="1800" dirty="0" smtClean="0">
                <a:solidFill>
                  <a:srgbClr val="C00000"/>
                </a:solidFill>
              </a:rPr>
              <a:t>» </a:t>
            </a:r>
          </a:p>
          <a:p>
            <a:pPr lvl="0" algn="ctr">
              <a:buNone/>
            </a:pPr>
            <a:r>
              <a:rPr lang="ru-RU" sz="1800" i="1" dirty="0" smtClean="0">
                <a:solidFill>
                  <a:srgbClr val="002060"/>
                </a:solidFill>
              </a:rPr>
              <a:t>/подготовительная группа  №10 в подарок 2 мл. группе №13/</a:t>
            </a:r>
          </a:p>
          <a:p>
            <a:endParaRPr lang="ru-RU" dirty="0"/>
          </a:p>
        </p:txBody>
      </p:sp>
      <p:pic>
        <p:nvPicPr>
          <p:cNvPr id="4" name="Рисунок 3" descr="C:\Users\МДОУ 23\AppData\Local\Microsoft\Windows\Temporary Internet Files\Content.Word\-5447417995338044379_1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357562"/>
            <a:ext cx="2425700" cy="323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-5447417995338044378_1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143248"/>
            <a:ext cx="250033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AppData\Local\Microsoft\Windows\Temporary Internet Files\Content.Word\-5447417995338044382_1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643050"/>
            <a:ext cx="2928958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ownloads\oad-iblock-c10-cd3e4599-526a-11e6-968b-1cc1dee987cb_55eef73b-526b-11e6-968b-1cc1dee987cb-resize1-800x800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1214422"/>
            <a:ext cx="1566858" cy="156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86544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Акция «Азбука – малышам!</a:t>
            </a:r>
            <a:r>
              <a:rPr lang="ru-RU" sz="2000" dirty="0" smtClean="0">
                <a:solidFill>
                  <a:srgbClr val="C00000"/>
                </a:solidFill>
              </a:rPr>
              <a:t>» </a:t>
            </a:r>
          </a:p>
          <a:p>
            <a:pPr lvl="0"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/подготовительная группа  №12 в подарок средней группе №5/</a:t>
            </a:r>
            <a:endParaRPr lang="ru-RU" sz="2000" dirty="0"/>
          </a:p>
        </p:txBody>
      </p:sp>
      <p:pic>
        <p:nvPicPr>
          <p:cNvPr id="5" name="Рисунок 4" descr="C:\Users\МДОУ 23\AppData\Local\Microsoft\Windows\Temporary Internet Files\Content.Word\-5456177546778499664_12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2709863" cy="361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AppData\Local\Microsoft\Windows\Temporary Internet Files\Content.Word\-5456177546778499661_1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285860"/>
            <a:ext cx="3819525" cy="286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AppData\Local\Microsoft\Windows\Temporary Internet Files\Content.Word\-5456177546778499654_1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429000"/>
            <a:ext cx="421484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МДОУ 23\Downloads\oad-iblock-c10-cd3e4599-526a-11e6-968b-1cc1dee987cb_55eef73b-526b-11e6-968b-1cc1dee987cb-resize1-800x800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636"/>
            <a:ext cx="1566858" cy="156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sz="2800" b="1" dirty="0" err="1">
                <a:solidFill>
                  <a:srgbClr val="C00000"/>
                </a:solidFill>
              </a:rPr>
              <a:t>Фотоакция</a:t>
            </a:r>
            <a:r>
              <a:rPr lang="ru-RU" sz="2800" b="1" dirty="0">
                <a:solidFill>
                  <a:srgbClr val="C00000"/>
                </a:solidFill>
              </a:rPr>
              <a:t> «Семейное чтение – сближает поколения»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endParaRPr lang="ru-RU" sz="2800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/</a:t>
            </a:r>
            <a:r>
              <a:rPr lang="ru-RU" sz="2000" i="1" dirty="0">
                <a:solidFill>
                  <a:srgbClr val="002060"/>
                </a:solidFill>
              </a:rPr>
              <a:t>Участникам акции </a:t>
            </a:r>
            <a:r>
              <a:rPr lang="ru-RU" sz="2000" i="1" dirty="0" smtClean="0">
                <a:solidFill>
                  <a:srgbClr val="002060"/>
                </a:solidFill>
              </a:rPr>
              <a:t>было предложено </a:t>
            </a:r>
            <a:r>
              <a:rPr lang="ru-RU" sz="2000" i="1" dirty="0">
                <a:solidFill>
                  <a:srgbClr val="002060"/>
                </a:solidFill>
              </a:rPr>
              <a:t>составить выставку фотографий - бабушки и дедушки с внуками за </a:t>
            </a:r>
            <a:r>
              <a:rPr lang="ru-RU" sz="2000" i="1" dirty="0" smtClean="0">
                <a:solidFill>
                  <a:srgbClr val="002060"/>
                </a:solidFill>
              </a:rPr>
              <a:t>чтением </a:t>
            </a:r>
            <a:r>
              <a:rPr lang="ru-RU" sz="2000" i="1" dirty="0">
                <a:solidFill>
                  <a:srgbClr val="002060"/>
                </a:solidFill>
              </a:rPr>
              <a:t>любимой </a:t>
            </a:r>
            <a:r>
              <a:rPr lang="ru-RU" sz="2000" i="1" dirty="0" smtClean="0">
                <a:solidFill>
                  <a:srgbClr val="002060"/>
                </a:solidFill>
              </a:rPr>
              <a:t>книги/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gas-kvas.com/uploads/posts/2023-02/1676540248_gas-kvas-com-p-chitaem-detskie-risunki-semya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285992"/>
            <a:ext cx="481647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нед псих телефон\вече 4 декабря\IMG_20231204_140507.jpg"/>
          <p:cNvPicPr>
            <a:picLocks noGrp="1"/>
          </p:cNvPicPr>
          <p:nvPr>
            <p:ph idx="1"/>
          </p:nvPr>
        </p:nvPicPr>
        <p:blipFill>
          <a:blip r:embed="rId2" cstate="print"/>
          <a:srcRect l="12507" t="1709" r="5879"/>
          <a:stretch>
            <a:fillRect/>
          </a:stretch>
        </p:blipFill>
        <p:spPr bwMode="auto">
          <a:xfrm>
            <a:off x="857224" y="285728"/>
            <a:ext cx="7143800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429520" y="6215082"/>
            <a:ext cx="1386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№11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53876681258422948_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78770">
            <a:off x="4933492" y="455661"/>
            <a:ext cx="3714776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2976" y="6143644"/>
            <a:ext cx="1387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группа №5</a:t>
            </a:r>
          </a:p>
        </p:txBody>
      </p:sp>
      <p:pic>
        <p:nvPicPr>
          <p:cNvPr id="6" name="Рисунок 5" descr="C:\Users\МДОУ 23\AppData\Local\Microsoft\Windows\Temporary Internet Files\Content.Word\-5453876681258423431_1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344990">
            <a:off x="828006" y="426898"/>
            <a:ext cx="4000528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нед псих телефон\вече 4 декабря\IMG_20231204_135231.jpg"/>
          <p:cNvPicPr>
            <a:picLocks noGrp="1"/>
          </p:cNvPicPr>
          <p:nvPr>
            <p:ph idx="1"/>
          </p:nvPr>
        </p:nvPicPr>
        <p:blipFill>
          <a:blip r:embed="rId2" cstate="print"/>
          <a:srcRect l="15873" r="13850" b="12204"/>
          <a:stretch>
            <a:fillRect/>
          </a:stretch>
        </p:blipFill>
        <p:spPr bwMode="auto">
          <a:xfrm>
            <a:off x="571472" y="214290"/>
            <a:ext cx="464347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нед псих телефон\вече 4 декабря\IMG_20231204_135409.jpg"/>
          <p:cNvPicPr/>
          <p:nvPr/>
        </p:nvPicPr>
        <p:blipFill>
          <a:blip r:embed="rId3" cstate="print"/>
          <a:srcRect l="2195" t="2315" r="137" b="1080"/>
          <a:stretch>
            <a:fillRect/>
          </a:stretch>
        </p:blipFill>
        <p:spPr bwMode="auto">
          <a:xfrm>
            <a:off x="5786446" y="285728"/>
            <a:ext cx="2924175" cy="422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нед псих телефон\вече 4 декабря\IMG_20231204_135541.jpg"/>
          <p:cNvPicPr/>
          <p:nvPr/>
        </p:nvPicPr>
        <p:blipFill>
          <a:blip r:embed="rId4" cstate="print"/>
          <a:srcRect l="5612" t="3989" r="-53"/>
          <a:stretch>
            <a:fillRect/>
          </a:stretch>
        </p:blipFill>
        <p:spPr bwMode="auto">
          <a:xfrm>
            <a:off x="428596" y="3214686"/>
            <a:ext cx="485778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ДОУ 23\Downloads\1614548128_44-p-sova-na-belom-fone-5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643446"/>
            <a:ext cx="1814889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51624881444738232_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70887">
            <a:off x="4369226" y="485562"/>
            <a:ext cx="4255725" cy="590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AppData\Local\Microsoft\Windows\Temporary Internet Files\Content.Word\-5453876681258422953_12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1081969">
            <a:off x="1069761" y="485768"/>
            <a:ext cx="3112094" cy="592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6215082"/>
            <a:ext cx="1269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51624881444738078_121.jpg"/>
          <p:cNvPicPr>
            <a:picLocks noGrp="1"/>
          </p:cNvPicPr>
          <p:nvPr>
            <p:ph idx="1"/>
          </p:nvPr>
        </p:nvPicPr>
        <p:blipFill>
          <a:blip r:embed="rId2"/>
          <a:srcRect l="-1970" t="9699" r="6322" b="22029"/>
          <a:stretch>
            <a:fillRect/>
          </a:stretch>
        </p:blipFill>
        <p:spPr bwMode="auto">
          <a:xfrm rot="391803">
            <a:off x="3524392" y="767649"/>
            <a:ext cx="4981330" cy="482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929322" y="6000768"/>
            <a:ext cx="1269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№5</a:t>
            </a:r>
          </a:p>
        </p:txBody>
      </p:sp>
      <p:sp>
        <p:nvSpPr>
          <p:cNvPr id="1026" name="AutoShape 2" descr="https://top-fon.com/uploads/posts/2023-01/1674713405_top-fon-com-p-ptichki-dlya-prezentatsii-bez-fona-2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C:\Users\МДОУ 23\Downloads\201903280743480.citanjesov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6197625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Акция «Школа моего детства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>
                <a:solidFill>
                  <a:srgbClr val="002060"/>
                </a:solidFill>
              </a:rPr>
              <a:t>/родители и воспитатели  групп старшего дошкольного возраста/ </a:t>
            </a:r>
            <a:r>
              <a:rPr lang="ru-RU" sz="2000" i="1" dirty="0" smtClean="0">
                <a:solidFill>
                  <a:srgbClr val="002060"/>
                </a:solidFill>
              </a:rPr>
              <a:t>Мини </a:t>
            </a:r>
            <a:r>
              <a:rPr lang="ru-RU" sz="2000" i="1" dirty="0">
                <a:solidFill>
                  <a:srgbClr val="002060"/>
                </a:solidFill>
              </a:rPr>
              <a:t>– экспозиция школьных атрибутов</a:t>
            </a:r>
          </a:p>
        </p:txBody>
      </p:sp>
      <p:pic>
        <p:nvPicPr>
          <p:cNvPr id="4" name="Рисунок 3" descr="https://cdn.culture.ru/images/7a0a0177-a3a9-5cef-b306-091e92ea5a8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643050"/>
            <a:ext cx="6215106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МДОУ 23\Downloads\1681963821_kartinki-pibig-info-p-kartinki-shkolnie-prinadlezhnosti-arti-ins-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МДОУ 23\AppData\Local\Microsoft\Windows\Temporary Internet Files\Content.Word\-5438443759957298880_121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43174" y="714356"/>
            <a:ext cx="6357982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786578" y="214290"/>
            <a:ext cx="187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группа №9</a:t>
            </a:r>
          </a:p>
        </p:txBody>
      </p:sp>
      <p:pic>
        <p:nvPicPr>
          <p:cNvPr id="7" name="Рисунок 6" descr="https://i.pinimg.com/originals/10/84/7a/10847afc947551f7d082e21284a704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429132"/>
            <a:ext cx="19288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IMG_20231208_151955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42852"/>
            <a:ext cx="4071966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ownloads\1681963821_kartinki-pibig-info-p-kartinki-shkolnie-prinadlezhnosti-arti-ins-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pinimg.com/originals/10/84/7a/10847afc947551f7d082e21284a704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357694"/>
            <a:ext cx="19288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728" y="285728"/>
            <a:ext cx="1786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группа №11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Творческое задание: «Говорят дети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2400" i="1" dirty="0" smtClean="0">
                <a:solidFill>
                  <a:srgbClr val="002060"/>
                </a:solidFill>
              </a:rPr>
              <a:t>(педагоги </a:t>
            </a:r>
            <a:r>
              <a:rPr lang="ru-RU" sz="2400" i="1" dirty="0">
                <a:solidFill>
                  <a:srgbClr val="002060"/>
                </a:solidFill>
              </a:rPr>
              <a:t>проводят опрос среди детей, на тему «Почему я хочу в </a:t>
            </a:r>
            <a:r>
              <a:rPr lang="ru-RU" sz="2400" i="1" dirty="0" smtClean="0">
                <a:solidFill>
                  <a:srgbClr val="002060"/>
                </a:solidFill>
              </a:rPr>
              <a:t>школу»)</a:t>
            </a:r>
          </a:p>
          <a:p>
            <a:pPr algn="ctr">
              <a:buNone/>
            </a:pPr>
            <a:endParaRPr lang="ru-RU" i="1" dirty="0"/>
          </a:p>
        </p:txBody>
      </p:sp>
      <p:pic>
        <p:nvPicPr>
          <p:cNvPr id="4" name="Рисунок 3" descr="https://mirpozitiva.ru/wp-content/uploads/2019/11/1512552344_per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857364"/>
            <a:ext cx="635798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C:\Users\МДОУ 23\AppData\Local\Microsoft\Windows\Temporary Internet Files\Content.Word\-5438182587290997374_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286644" y="214290"/>
            <a:ext cx="1390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группа №9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0530225004926115_121.jpg"/>
          <p:cNvPicPr>
            <a:picLocks noGrp="1"/>
          </p:cNvPicPr>
          <p:nvPr>
            <p:ph idx="1"/>
          </p:nvPr>
        </p:nvPicPr>
        <p:blipFill>
          <a:blip r:embed="rId2"/>
          <a:srcRect l="1421" r="3360" b="2108"/>
          <a:stretch>
            <a:fillRect/>
          </a:stretch>
        </p:blipFill>
        <p:spPr bwMode="auto">
          <a:xfrm>
            <a:off x="428596" y="285728"/>
            <a:ext cx="8401080" cy="59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768" y="6286520"/>
            <a:ext cx="1814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группа №17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5023916142743790_121.jpg"/>
          <p:cNvPicPr>
            <a:picLocks noGrp="1"/>
          </p:cNvPicPr>
          <p:nvPr>
            <p:ph idx="1"/>
          </p:nvPr>
        </p:nvPicPr>
        <p:blipFill>
          <a:blip r:embed="rId2"/>
          <a:srcRect l="5732" t="5127" r="8401" b="3862"/>
          <a:stretch>
            <a:fillRect/>
          </a:stretch>
        </p:blipFill>
        <p:spPr bwMode="auto">
          <a:xfrm rot="5400000">
            <a:off x="1321571" y="-607247"/>
            <a:ext cx="6286545" cy="792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215206" y="6143644"/>
            <a:ext cx="1600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группа №20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5023916142743789_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8001444" cy="614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286644" y="6357958"/>
            <a:ext cx="1386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группа №20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72230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B050"/>
                </a:solidFill>
              </a:rPr>
              <a:t>Пятница (01. 12.)</a:t>
            </a:r>
            <a:endParaRPr lang="ru-RU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«Станция – источник мотивационный!»</a:t>
            </a:r>
            <a:endParaRPr lang="ru-RU" i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(Хочу в школу!)</a:t>
            </a:r>
            <a:endParaRPr lang="ru-RU" i="1" dirty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МДОУ 23\Downloads\1631219338_27_papik_pro_p_shkolnie_illyustratsii_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285992"/>
            <a:ext cx="407196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Творческое задание «Папа, мама, </a:t>
            </a:r>
            <a:r>
              <a:rPr lang="ru-RU" b="1" dirty="0" err="1">
                <a:solidFill>
                  <a:srgbClr val="C00000"/>
                </a:solidFill>
              </a:rPr>
              <a:t>я-читающая</a:t>
            </a:r>
            <a:r>
              <a:rPr lang="ru-RU" b="1" dirty="0">
                <a:solidFill>
                  <a:srgbClr val="C00000"/>
                </a:solidFill>
              </a:rPr>
              <a:t> семья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000" i="1" dirty="0">
                <a:solidFill>
                  <a:srgbClr val="002060"/>
                </a:solidFill>
              </a:rPr>
              <a:t>/коллаж про любовь к книгам в семье</a:t>
            </a:r>
            <a:r>
              <a:rPr lang="ru-RU" sz="2000" i="1" dirty="0" smtClean="0">
                <a:solidFill>
                  <a:srgbClr val="002060"/>
                </a:solidFill>
              </a:rPr>
              <a:t>/</a:t>
            </a:r>
          </a:p>
          <a:p>
            <a:pPr algn="ctr">
              <a:buNone/>
            </a:pPr>
            <a:endParaRPr lang="ru-RU" sz="2000" i="1" dirty="0"/>
          </a:p>
        </p:txBody>
      </p:sp>
      <p:pic>
        <p:nvPicPr>
          <p:cNvPr id="4" name="Рисунок 3" descr="https://cdn.culture.ru/images/64bac2f2-81ad-5f48-ac7d-cc386cef523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3116"/>
            <a:ext cx="607223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IMG_20231208_101058.jpg"/>
          <p:cNvPicPr>
            <a:picLocks noGrp="1"/>
          </p:cNvPicPr>
          <p:nvPr>
            <p:ph idx="1"/>
          </p:nvPr>
        </p:nvPicPr>
        <p:blipFill>
          <a:blip r:embed="rId2" cstate="print"/>
          <a:srcRect r="386" b="7771"/>
          <a:stretch>
            <a:fillRect/>
          </a:stretch>
        </p:blipFill>
        <p:spPr bwMode="auto">
          <a:xfrm>
            <a:off x="1000100" y="642918"/>
            <a:ext cx="7524349" cy="499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ownloads\1674745956_top-fon-com-p-fon-dlya-prezentatsii-semya-i-kniga-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929066"/>
            <a:ext cx="3857652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786578" y="5715016"/>
            <a:ext cx="1386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№11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Desktop\нед псих телефон\вече 4 декабря\IMG_20231204_140448.jpg"/>
          <p:cNvPicPr>
            <a:picLocks noGrp="1"/>
          </p:cNvPicPr>
          <p:nvPr>
            <p:ph idx="1"/>
          </p:nvPr>
        </p:nvPicPr>
        <p:blipFill>
          <a:blip r:embed="rId2" cstate="print"/>
          <a:srcRect t="9769" r="6555" b="14396"/>
          <a:stretch>
            <a:fillRect/>
          </a:stretch>
        </p:blipFill>
        <p:spPr bwMode="auto">
          <a:xfrm>
            <a:off x="642910" y="500042"/>
            <a:ext cx="364333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ДОУ 23\AppData\Local\Microsoft\Windows\Temporary Internet Files\Content.Word\-5438443759957298915_121.jpg"/>
          <p:cNvPicPr/>
          <p:nvPr/>
        </p:nvPicPr>
        <p:blipFill>
          <a:blip r:embed="rId3"/>
          <a:srcRect l="4223" t="13333" r="11752" b="7000"/>
          <a:stretch>
            <a:fillRect/>
          </a:stretch>
        </p:blipFill>
        <p:spPr bwMode="auto">
          <a:xfrm>
            <a:off x="4429124" y="1142984"/>
            <a:ext cx="388620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000892" y="6215082"/>
            <a:ext cx="1387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группа №9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Коллективная творческая работа «Письмо Деду морозу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" name="Рисунок 3" descr="C:\Users\МДОУ 23\Downloads\image0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643050"/>
            <a:ext cx="628654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38443759957298882_1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AppData\Local\Microsoft\Windows\Temporary Internet Files\Content.Word\-5438443759957298881_121.jpg"/>
          <p:cNvPicPr/>
          <p:nvPr/>
        </p:nvPicPr>
        <p:blipFill>
          <a:blip r:embed="rId3"/>
          <a:srcRect l="6451" t="15625" r="8065" b="5208"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286644" y="6286520"/>
            <a:ext cx="1857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группа №9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-5444889664055006634_121.jpg"/>
          <p:cNvPicPr>
            <a:picLocks noGrp="1"/>
          </p:cNvPicPr>
          <p:nvPr>
            <p:ph idx="1"/>
          </p:nvPr>
        </p:nvPicPr>
        <p:blipFill>
          <a:blip r:embed="rId2"/>
          <a:srcRect l="9425" t="2946" r="17921"/>
          <a:stretch>
            <a:fillRect/>
          </a:stretch>
        </p:blipFill>
        <p:spPr bwMode="auto">
          <a:xfrm rot="202888">
            <a:off x="4325353" y="253256"/>
            <a:ext cx="392909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ДОУ 23\Downloads\ngdetpic00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571876"/>
            <a:ext cx="22860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ДОУ 23\AppData\Local\Microsoft\Windows\Temporary Internet Files\Content.Word\-5444889664055006633_1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644055">
            <a:off x="544627" y="610403"/>
            <a:ext cx="3734096" cy="2636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715272" y="6215082"/>
            <a:ext cx="1386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№17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МДОУ 23\AppData\Local\Microsoft\Windows\Temporary Internet Files\Content.Word\IMG_20231207_0909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785814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429520" y="6143644"/>
            <a:ext cx="1386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группа №12</a:t>
            </a:r>
          </a:p>
        </p:txBody>
      </p:sp>
      <p:pic>
        <p:nvPicPr>
          <p:cNvPr id="6" name="Рисунок 5" descr="C:\Users\МДОУ 23\Downloads\ngdetpic00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207167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Диагностика на Неделе психологии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C00000"/>
                </a:solidFill>
              </a:rPr>
              <a:t>Рисуночный тест «Рисунок школы</a:t>
            </a:r>
            <a:r>
              <a:rPr lang="ru-RU" sz="2000" dirty="0" smtClean="0">
                <a:solidFill>
                  <a:srgbClr val="C00000"/>
                </a:solidFill>
              </a:rPr>
              <a:t>», </a:t>
            </a:r>
            <a:r>
              <a:rPr lang="ru-RU" sz="2000" i="1" dirty="0" smtClean="0">
                <a:solidFill>
                  <a:srgbClr val="002060"/>
                </a:solidFill>
              </a:rPr>
              <a:t>цель: определить отношение будущего первоклассника к школе и уровень тревожности на эту тему (дети подготовительных групп);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C00000"/>
                </a:solidFill>
              </a:rPr>
              <a:t>Методика «Рисунок моей группы», </a:t>
            </a:r>
            <a:r>
              <a:rPr lang="ru-RU" sz="2000" i="1" dirty="0" smtClean="0">
                <a:solidFill>
                  <a:srgbClr val="002060"/>
                </a:solidFill>
              </a:rPr>
              <a:t>цель</a:t>
            </a:r>
            <a:r>
              <a:rPr lang="ru-RU" sz="2000" b="1" i="1" dirty="0" smtClean="0">
                <a:solidFill>
                  <a:srgbClr val="002060"/>
                </a:solidFill>
              </a:rPr>
              <a:t>: </a:t>
            </a:r>
            <a:r>
              <a:rPr lang="ru-RU" sz="2000" i="1" dirty="0" smtClean="0">
                <a:solidFill>
                  <a:srgbClr val="002060"/>
                </a:solidFill>
              </a:rPr>
              <a:t>изучение психологического климата в группе, особенностей взаимоотношений между детьми, самочувствия ребенка в группе (дети старших групп);</a:t>
            </a:r>
          </a:p>
          <a:p>
            <a:pP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C00000"/>
                </a:solidFill>
              </a:rPr>
              <a:t>Анкетирование родителей «Готов ли ребёнок к школе», </a:t>
            </a:r>
            <a:r>
              <a:rPr lang="ru-RU" sz="2000" i="1" dirty="0" smtClean="0">
                <a:solidFill>
                  <a:srgbClr val="002060"/>
                </a:solidFill>
              </a:rPr>
              <a:t>цель: уровень готовности к школе (родители детей подготовительных групп);</a:t>
            </a:r>
          </a:p>
          <a:p>
            <a:pPr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C00000"/>
                </a:solidFill>
              </a:rPr>
              <a:t>Анкетирование родителей </a:t>
            </a:r>
            <a:r>
              <a:rPr lang="ru-RU" sz="2000" b="1" dirty="0" smtClean="0">
                <a:solidFill>
                  <a:srgbClr val="C00000"/>
                </a:solidFill>
              </a:rPr>
              <a:t>«Ребёнок </a:t>
            </a:r>
            <a:r>
              <a:rPr lang="ru-RU" sz="2000" b="1" dirty="0" err="1" smtClean="0">
                <a:solidFill>
                  <a:srgbClr val="C00000"/>
                </a:solidFill>
              </a:rPr>
              <a:t>аудиал</a:t>
            </a:r>
            <a:r>
              <a:rPr lang="ru-RU" sz="2000" b="1" dirty="0" smtClean="0"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</a:rPr>
              <a:t>визуал</a:t>
            </a:r>
            <a:r>
              <a:rPr lang="ru-RU" sz="2000" b="1" dirty="0" smtClean="0">
                <a:solidFill>
                  <a:srgbClr val="C00000"/>
                </a:solidFill>
              </a:rPr>
              <a:t> или </a:t>
            </a:r>
            <a:r>
              <a:rPr lang="ru-RU" sz="2000" b="1" dirty="0" err="1" smtClean="0">
                <a:solidFill>
                  <a:srgbClr val="C00000"/>
                </a:solidFill>
              </a:rPr>
              <a:t>кинестетик</a:t>
            </a:r>
            <a:r>
              <a:rPr lang="ru-RU" sz="2000" b="1" dirty="0" smtClean="0">
                <a:solidFill>
                  <a:srgbClr val="C00000"/>
                </a:solidFill>
              </a:rPr>
              <a:t>», </a:t>
            </a:r>
            <a:r>
              <a:rPr lang="ru-RU" sz="2000" i="1" dirty="0" smtClean="0">
                <a:solidFill>
                  <a:srgbClr val="002060"/>
                </a:solidFill>
              </a:rPr>
              <a:t>цель: определить ведущий тип восприятия (родители детей старших групп)</a:t>
            </a:r>
          </a:p>
          <a:p>
            <a:pPr>
              <a:buFont typeface="Wingdings" pitchFamily="2" charset="2"/>
              <a:buChar char="q"/>
            </a:pPr>
            <a:endParaRPr lang="ru-RU" sz="2000" i="1" dirty="0" smtClean="0"/>
          </a:p>
          <a:p>
            <a:pPr>
              <a:buFont typeface="Wingdings" pitchFamily="2" charset="2"/>
              <a:buChar char="q"/>
            </a:pP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s://papik.pro/grafic/uploads/posts/2023-04/1681570765_papik-pro-p-logotip-psikhologa-vektor-4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636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Рисуночный тест «Рисунок школы</a:t>
            </a:r>
            <a:r>
              <a:rPr lang="ru-RU" sz="2400" dirty="0" smtClean="0">
                <a:solidFill>
                  <a:srgbClr val="C00000"/>
                </a:solidFill>
              </a:rPr>
              <a:t>»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цель</a:t>
            </a:r>
            <a:r>
              <a:rPr lang="ru-RU" sz="2000" i="1" dirty="0" smtClean="0">
                <a:solidFill>
                  <a:srgbClr val="002060"/>
                </a:solidFill>
              </a:rPr>
              <a:t>: определить отношение будущего первоклассника к школе и уровень тревожности на эту тему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Участники:</a:t>
            </a:r>
            <a:r>
              <a:rPr lang="ru-RU" sz="2000" i="1" dirty="0" smtClean="0">
                <a:solidFill>
                  <a:srgbClr val="002060"/>
                </a:solidFill>
              </a:rPr>
              <a:t> дети подготовительных  групп в количестве 39 человек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Вывод по результатам обследования: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</a:rPr>
              <a:t>Анализ цветовой гаммы, сюжета рисунка, линий и характера рисунка, показывает: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у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93</a:t>
            </a:r>
            <a:r>
              <a:rPr lang="ru-RU" sz="2000" b="1" dirty="0" smtClean="0">
                <a:solidFill>
                  <a:srgbClr val="C00000"/>
                </a:solidFill>
              </a:rPr>
              <a:t>% детей </a:t>
            </a:r>
            <a:r>
              <a:rPr lang="ru-RU" sz="2000" dirty="0" smtClean="0">
                <a:solidFill>
                  <a:srgbClr val="002060"/>
                </a:solidFill>
              </a:rPr>
              <a:t>сложилось эмоционально благополучное отношение к школе и учению, они готовы к принятию учебных задач и взаимодействию с учителем.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У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7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% детей </a:t>
            </a:r>
            <a:r>
              <a:rPr lang="ru-RU" sz="2000" dirty="0" smtClean="0">
                <a:solidFill>
                  <a:srgbClr val="002060"/>
                </a:solidFill>
              </a:rPr>
              <a:t>есть некоторая тревога по поводу школьного обучения. Необходимо расширить круг их знаний и представлений о школьно-учебной действительности, формировать положительное отношение к учителю и будущим одноклассникам.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papik.pro/grafic/uploads/posts/2023-04/1681570765_papik-pro-p-logotip-psikhologa-vektor-4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143512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apik.pro/grafic/uploads/posts/2023-04/1681570765_papik-pro-p-logotip-psikhologa-vektor-4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214950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Методика «Рисунок моей группы»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smtClean="0">
                <a:solidFill>
                  <a:srgbClr val="C00000"/>
                </a:solidFill>
              </a:rPr>
              <a:t>цель</a:t>
            </a:r>
            <a:r>
              <a:rPr lang="ru-RU" sz="2000" b="1" i="1" dirty="0" smtClean="0">
                <a:solidFill>
                  <a:srgbClr val="C00000"/>
                </a:solidFill>
              </a:rPr>
              <a:t>: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</a:rPr>
              <a:t>изучение психологического климата в группе, особенностей взаимоотношений между детьми, самочувствия ребенка в группе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Участники:</a:t>
            </a:r>
            <a:r>
              <a:rPr lang="ru-RU" sz="2000" i="1" dirty="0" smtClean="0">
                <a:solidFill>
                  <a:srgbClr val="002060"/>
                </a:solidFill>
              </a:rPr>
              <a:t> дети старших групп в количестве 33 человек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Вывод по результатам обследования: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учитывая особенности изображения фигур (детей, воспитателя и др.), качество линий, использования цвета, показатели агрессии, общее содержание рисунка. </a:t>
            </a:r>
          </a:p>
          <a:p>
            <a:r>
              <a:rPr lang="ru-RU" sz="2000" dirty="0" smtClean="0"/>
              <a:t>82% детей с признаками психологического благополучия ребенка в группе </a:t>
            </a:r>
          </a:p>
          <a:p>
            <a:r>
              <a:rPr lang="ru-RU" sz="2000" dirty="0" smtClean="0"/>
              <a:t>14% детей сильный нажим (когда линии буквально продавливают «дорожки» на листе бумаги, заметные с обратной стороны) скорее будет свидетельствовать о состоянии возбуждения у дошкольника, связанного либо с самой ситуацией диагностики, либо с темпераментными особенностями ребенка, или может иметь какие-либо другие причины.</a:t>
            </a:r>
          </a:p>
          <a:p>
            <a:r>
              <a:rPr lang="ru-RU" sz="2000" dirty="0" smtClean="0"/>
              <a:t>4% детей Слабые прерывистые линии часто свидетельствуют либо об астеническом (ослабленном) состоянии ребенка, либо о наличии у него неуверенности, нерешительности как личностной характеристики, которая проявляется в большинстве жизненных ситуаций. В этом случае слабые линии будут обнаружены практически во всех рисунках данного ребенка. Обычно такие дети составляют в среднем 10-15%.  </a:t>
            </a:r>
            <a:endParaRPr lang="ru-RU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5840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C00000"/>
                </a:solidFill>
              </a:rPr>
              <a:t>Рисуночный тест «Рисунок школы»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(Цель: определить </a:t>
            </a:r>
            <a:r>
              <a:rPr lang="ru-RU" sz="2000" i="1" dirty="0">
                <a:solidFill>
                  <a:srgbClr val="002060"/>
                </a:solidFill>
              </a:rPr>
              <a:t>отношение будущего первоклассника к школе и уровень тревожности на эту тему), группа №</a:t>
            </a:r>
            <a:r>
              <a:rPr lang="ru-RU" sz="2000" i="1" dirty="0" smtClean="0">
                <a:solidFill>
                  <a:srgbClr val="002060"/>
                </a:solidFill>
              </a:rPr>
              <a:t>17,20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МДОУ 23\Desktop\нед псих телефон\IMG_20231201_094035.jpg"/>
          <p:cNvPicPr/>
          <p:nvPr/>
        </p:nvPicPr>
        <p:blipFill>
          <a:blip r:embed="rId2" cstate="print"/>
          <a:srcRect t="13895" r="54842" b="5789"/>
          <a:stretch>
            <a:fillRect/>
          </a:stretch>
        </p:blipFill>
        <p:spPr bwMode="auto">
          <a:xfrm rot="5400000">
            <a:off x="1928674" y="-142779"/>
            <a:ext cx="1572863" cy="485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МДОУ 23\Desktop\нед псих телефон\IMG_20231201_093601.jpg"/>
          <p:cNvPicPr/>
          <p:nvPr/>
        </p:nvPicPr>
        <p:blipFill>
          <a:blip r:embed="rId3" cstate="print"/>
          <a:srcRect l="9300" r="5879" b="-1478"/>
          <a:stretch>
            <a:fillRect/>
          </a:stretch>
        </p:blipFill>
        <p:spPr bwMode="auto">
          <a:xfrm>
            <a:off x="285720" y="3071810"/>
            <a:ext cx="485778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xn--90aennigc8b.xn--p1ai/wp-content/uploads/2022/09/karitnki-pro-shkolu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428736"/>
            <a:ext cx="257176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ДОУ 23\Desktop\нед псих телефон\IMG_20231201_094051.jpg"/>
          <p:cNvPicPr/>
          <p:nvPr/>
        </p:nvPicPr>
        <p:blipFill>
          <a:blip r:embed="rId5" cstate="print"/>
          <a:srcRect t="12226" r="-37" b="8150"/>
          <a:stretch>
            <a:fillRect/>
          </a:stretch>
        </p:blipFill>
        <p:spPr bwMode="auto">
          <a:xfrm rot="5226937">
            <a:off x="5738220" y="2966024"/>
            <a:ext cx="2636077" cy="36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Анкетирование родителей «Готов ли ребёнок к школе» 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цель:</a:t>
            </a:r>
            <a:r>
              <a:rPr lang="ru-RU" sz="2000" i="1" dirty="0" smtClean="0">
                <a:solidFill>
                  <a:srgbClr val="002060"/>
                </a:solidFill>
              </a:rPr>
              <a:t> уровень готовности к школе 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Участники</a:t>
            </a:r>
            <a:r>
              <a:rPr lang="ru-RU" sz="2000" i="1" dirty="0" smtClean="0">
                <a:solidFill>
                  <a:srgbClr val="002060"/>
                </a:solidFill>
              </a:rPr>
              <a:t>: родители детей подготовительных групп в количестве 39 человек 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 Вывод по результатам обследования: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90% детей </a:t>
            </a:r>
            <a:r>
              <a:rPr lang="ru-RU" sz="2000" b="1" dirty="0" smtClean="0"/>
              <a:t>полностью готовы к началу регулярного школьного обучения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10% детей </a:t>
            </a:r>
            <a:r>
              <a:rPr lang="ru-RU" sz="2000" dirty="0" smtClean="0"/>
              <a:t>условно готовы к школе, но этого не достаточно для успешного усвоения школьной программы. Необходимо Больше заниматься с ними, развивая все познавательные процессы (память, внимание, мышление, речь, воображение), а также мелкую моторику рук и усидчивость</a:t>
            </a:r>
          </a:p>
          <a:p>
            <a:pPr>
              <a:buFont typeface="Wingdings" pitchFamily="2" charset="2"/>
              <a:buChar char="q"/>
            </a:pPr>
            <a:endParaRPr lang="ru-RU" sz="2000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sz="2000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https://papik.pro/grafic/uploads/posts/2023-04/1681570765_papik-pro-p-logotip-psikhologa-vektor-4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636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C00000"/>
                </a:solidFill>
              </a:rPr>
              <a:t>Анкетирование родителей </a:t>
            </a:r>
            <a:r>
              <a:rPr lang="ru-RU" sz="2400" b="1" dirty="0" smtClean="0">
                <a:solidFill>
                  <a:srgbClr val="C00000"/>
                </a:solidFill>
              </a:rPr>
              <a:t>«Ребёнок </a:t>
            </a:r>
            <a:r>
              <a:rPr lang="ru-RU" sz="2400" b="1" dirty="0" err="1" smtClean="0">
                <a:solidFill>
                  <a:srgbClr val="C00000"/>
                </a:solidFill>
              </a:rPr>
              <a:t>аудиал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визуал</a:t>
            </a:r>
            <a:r>
              <a:rPr lang="ru-RU" sz="2400" b="1" dirty="0" smtClean="0">
                <a:solidFill>
                  <a:srgbClr val="C00000"/>
                </a:solidFill>
              </a:rPr>
              <a:t> или </a:t>
            </a:r>
            <a:r>
              <a:rPr lang="ru-RU" sz="2400" b="1" dirty="0" err="1" smtClean="0">
                <a:solidFill>
                  <a:srgbClr val="C00000"/>
                </a:solidFill>
              </a:rPr>
              <a:t>кинестетик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цель:</a:t>
            </a:r>
            <a:r>
              <a:rPr lang="ru-RU" sz="2000" i="1" dirty="0" smtClean="0">
                <a:solidFill>
                  <a:srgbClr val="002060"/>
                </a:solidFill>
              </a:rPr>
              <a:t> определить ведущий тип восприятия; </a:t>
            </a: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Участники:</a:t>
            </a:r>
            <a:r>
              <a:rPr lang="ru-RU" sz="2000" i="1" dirty="0" smtClean="0">
                <a:solidFill>
                  <a:srgbClr val="002060"/>
                </a:solidFill>
              </a:rPr>
              <a:t> родители детей старших групп в </a:t>
            </a:r>
            <a:r>
              <a:rPr lang="ru-RU" sz="2000" i="1" dirty="0" err="1" smtClean="0">
                <a:solidFill>
                  <a:srgbClr val="002060"/>
                </a:solidFill>
              </a:rPr>
              <a:t>колличестве</a:t>
            </a:r>
            <a:r>
              <a:rPr lang="ru-RU" sz="2000" i="1" dirty="0" smtClean="0">
                <a:solidFill>
                  <a:srgbClr val="002060"/>
                </a:solidFill>
              </a:rPr>
              <a:t> 18 чел.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i="1" dirty="0" smtClean="0">
                <a:solidFill>
                  <a:srgbClr val="C00000"/>
                </a:solidFill>
              </a:rPr>
              <a:t>Вывод по результатам обследования: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Аудиалы</a:t>
            </a:r>
            <a:r>
              <a:rPr lang="ru-RU" sz="2000" dirty="0" smtClean="0">
                <a:solidFill>
                  <a:srgbClr val="002060"/>
                </a:solidFill>
              </a:rPr>
              <a:t> – </a:t>
            </a:r>
            <a:r>
              <a:rPr lang="ru-RU" sz="2000" dirty="0" smtClean="0">
                <a:solidFill>
                  <a:srgbClr val="C00000"/>
                </a:solidFill>
              </a:rPr>
              <a:t>0 чел.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Визуалы</a:t>
            </a:r>
            <a:r>
              <a:rPr lang="ru-RU" sz="2000" dirty="0" smtClean="0">
                <a:solidFill>
                  <a:srgbClr val="002060"/>
                </a:solidFill>
              </a:rPr>
              <a:t> – </a:t>
            </a:r>
            <a:r>
              <a:rPr lang="ru-RU" sz="2000" dirty="0" smtClean="0">
                <a:solidFill>
                  <a:srgbClr val="C00000"/>
                </a:solidFill>
              </a:rPr>
              <a:t>6 чел.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Кинестетики</a:t>
            </a:r>
            <a:r>
              <a:rPr lang="ru-RU" sz="2000" dirty="0" smtClean="0">
                <a:solidFill>
                  <a:srgbClr val="002060"/>
                </a:solidFill>
              </a:rPr>
              <a:t> – </a:t>
            </a:r>
            <a:r>
              <a:rPr lang="ru-RU" sz="2000" dirty="0" smtClean="0">
                <a:solidFill>
                  <a:srgbClr val="C00000"/>
                </a:solidFill>
              </a:rPr>
              <a:t>10 чел.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2060"/>
                </a:solidFill>
              </a:rPr>
              <a:t>Смешанный тип восприяти</a:t>
            </a:r>
            <a:r>
              <a:rPr lang="ru-RU" sz="2000" b="1" i="1" dirty="0" smtClean="0">
                <a:solidFill>
                  <a:srgbClr val="002060"/>
                </a:solidFill>
              </a:rPr>
              <a:t>я – </a:t>
            </a:r>
            <a:r>
              <a:rPr lang="ru-RU" sz="2000" b="1" i="1" dirty="0" smtClean="0">
                <a:solidFill>
                  <a:srgbClr val="C00000"/>
                </a:solidFill>
              </a:rPr>
              <a:t>2 чел.</a:t>
            </a:r>
          </a:p>
          <a:p>
            <a:pPr>
              <a:buNone/>
            </a:pPr>
            <a:endParaRPr lang="ru-RU" sz="2000" i="1" dirty="0" smtClean="0">
              <a:solidFill>
                <a:srgbClr val="002060"/>
              </a:solidFill>
            </a:endParaRPr>
          </a:p>
          <a:p>
            <a:pPr fontAlgn="base"/>
            <a:r>
              <a:rPr lang="ru-RU" sz="1800" dirty="0" smtClean="0"/>
              <a:t>Люди с таким типом воспринимают мир на ощупь. Неважно, как выглядит вещь, главное, что она удобная и приятная</a:t>
            </a:r>
          </a:p>
          <a:p>
            <a:pPr fontAlgn="base"/>
            <a:r>
              <a:rPr lang="ru-RU" sz="1800" dirty="0" smtClean="0"/>
              <a:t>Также для людей с таким типом восприятия большую роль играют движения. Они любят проходить материал на практике. Их жизнь наполнена чувствами, которые связаны с телесными ощущениями.</a:t>
            </a:r>
          </a:p>
          <a:p>
            <a:pPr fontAlgn="base"/>
            <a:r>
              <a:rPr lang="ru-RU" sz="1800" dirty="0" smtClean="0"/>
              <a:t>Лучше не стоит нарушать личное пространство </a:t>
            </a:r>
            <a:r>
              <a:rPr lang="ru-RU" sz="1800" dirty="0" err="1" smtClean="0"/>
              <a:t>кинестетика</a:t>
            </a:r>
            <a:r>
              <a:rPr lang="ru-RU" sz="1800" dirty="0" smtClean="0"/>
              <a:t>, если вы с ним плохо знакомы: оно для него многое значит.</a:t>
            </a:r>
          </a:p>
          <a:p>
            <a:endParaRPr lang="ru-RU" dirty="0"/>
          </a:p>
        </p:txBody>
      </p:sp>
      <p:pic>
        <p:nvPicPr>
          <p:cNvPr id="4" name="Рисунок 3" descr="https://papik.pro/grafic/uploads/posts/2023-04/1681570765_papik-pro-p-logotip-psikhologa-vektor-4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357430"/>
            <a:ext cx="17859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narisyu.cdnbro.com/posts/5033596-risunki-na-shkolnuiu-temu-dlia-detei-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00438"/>
            <a:ext cx="26828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0007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B050"/>
                </a:solidFill>
              </a:rPr>
              <a:t>Пятница (08. 12.)</a:t>
            </a:r>
            <a:endParaRPr lang="ru-RU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Закрытие</a:t>
            </a:r>
          </a:p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Подведение итогов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/>
              <a:t> </a:t>
            </a:r>
          </a:p>
          <a:p>
            <a:pPr algn="ctr">
              <a:buNone/>
            </a:pPr>
            <a:r>
              <a:rPr lang="ru-RU" sz="2000" i="1" dirty="0">
                <a:solidFill>
                  <a:srgbClr val="002060"/>
                </a:solidFill>
              </a:rPr>
              <a:t>Путь к стране той, очень трудный.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</a:rPr>
              <a:t>Нелегко </a:t>
            </a:r>
            <a:r>
              <a:rPr lang="ru-RU" sz="2000" i="1" dirty="0">
                <a:solidFill>
                  <a:srgbClr val="002060"/>
                </a:solidFill>
              </a:rPr>
              <a:t>его пройти.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Соберу с собой в дорогу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Всё что надо мне в пути.</a:t>
            </a:r>
          </a:p>
          <a:p>
            <a:pPr algn="ctr">
              <a:buNone/>
            </a:pPr>
            <a:r>
              <a:rPr lang="ru-RU" sz="2000" i="1" dirty="0">
                <a:solidFill>
                  <a:srgbClr val="002060"/>
                </a:solidFill>
              </a:rPr>
              <a:t>Честность, смелость, дисциплина,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Любознательность и труд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Ум, настойчивость, пытливость.</a:t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000" i="1" dirty="0">
                <a:solidFill>
                  <a:srgbClr val="002060"/>
                </a:solidFill>
              </a:rPr>
              <a:t>Мне в помощники придут.</a:t>
            </a:r>
          </a:p>
          <a:p>
            <a:pPr algn="ctr">
              <a:buNone/>
            </a:pP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C:\Users\МДОУ 23\Downloads\1675350473_top-fon-com-p-salyut-fon-dlya-prezentatsii-179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14290"/>
            <a:ext cx="301942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Методика «Рисунок моей группы» </a:t>
            </a:r>
          </a:p>
          <a:p>
            <a:pPr algn="ctr">
              <a:buNone/>
            </a:pPr>
            <a:r>
              <a:rPr lang="ru-RU" sz="2000" i="1" dirty="0" smtClean="0">
                <a:solidFill>
                  <a:srgbClr val="002060"/>
                </a:solidFill>
              </a:rPr>
              <a:t>(</a:t>
            </a:r>
            <a:r>
              <a:rPr lang="ru-RU" sz="2000" b="1" i="1" dirty="0" smtClean="0">
                <a:solidFill>
                  <a:srgbClr val="002060"/>
                </a:solidFill>
              </a:rPr>
              <a:t>Цель: </a:t>
            </a:r>
            <a:r>
              <a:rPr lang="ru-RU" sz="2000" i="1" dirty="0" smtClean="0">
                <a:solidFill>
                  <a:srgbClr val="002060"/>
                </a:solidFill>
              </a:rPr>
              <a:t>изучение психологического климата в группе, особенностей взаимоотношений между детьми, самочувствия ребенка в группе, группа №8</a:t>
            </a:r>
          </a:p>
          <a:p>
            <a:endParaRPr lang="ru-RU" dirty="0"/>
          </a:p>
        </p:txBody>
      </p:sp>
      <p:pic>
        <p:nvPicPr>
          <p:cNvPr id="5" name="Рисунок 4" descr="C:\Users\МДОУ 23\AppData\Local\Microsoft\Windows\Temporary Internet Files\Content.Word\IMG_20231208_093136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286124"/>
            <a:ext cx="5623985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МДОУ 23\AppData\Local\Microsoft\Windows\Temporary Internet Files\Content.Word\IMG_20231208_091544_1.jpg"/>
          <p:cNvPicPr/>
          <p:nvPr/>
        </p:nvPicPr>
        <p:blipFill>
          <a:blip r:embed="rId3" cstate="print"/>
          <a:srcRect t="13957" r="-489"/>
          <a:stretch>
            <a:fillRect/>
          </a:stretch>
        </p:blipFill>
        <p:spPr bwMode="auto">
          <a:xfrm rot="21320460">
            <a:off x="375171" y="1883790"/>
            <a:ext cx="4265363" cy="237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ownloads\1674713294_top-fon-com-p-ptichki-dlya-prezentatsii-bez-fona-106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357298"/>
            <a:ext cx="35718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00B050"/>
                </a:solidFill>
              </a:rPr>
              <a:t>Понедельник (04. 12.)</a:t>
            </a:r>
            <a:endParaRPr lang="ru-RU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«Станция - удивительная!»</a:t>
            </a:r>
            <a:endParaRPr lang="ru-RU" i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(Каждый ребёнок уникален!)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gas-kvas.com/uploads/posts/2023-01/1674002861_gas-kvas-com-p-risunki-na-shkolnuyu-temu-4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214554"/>
            <a:ext cx="500137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5008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FF0000"/>
                </a:solidFill>
              </a:rPr>
              <a:t>Занятие «Что такое школа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(</a:t>
            </a:r>
            <a:r>
              <a:rPr lang="ru-RU" sz="2000" i="1" dirty="0">
                <a:solidFill>
                  <a:srgbClr val="002060"/>
                </a:solidFill>
              </a:rPr>
              <a:t> цель: развитие учебной мотивации )</a:t>
            </a:r>
            <a:r>
              <a:rPr lang="ru-RU" sz="2000" b="1" i="1" dirty="0">
                <a:solidFill>
                  <a:srgbClr val="002060"/>
                </a:solidFill>
              </a:rPr>
              <a:t>,</a:t>
            </a:r>
            <a:r>
              <a:rPr lang="ru-RU" sz="2000" i="1" dirty="0">
                <a:solidFill>
                  <a:srgbClr val="002060"/>
                </a:solidFill>
              </a:rPr>
              <a:t> группа №</a:t>
            </a:r>
            <a:r>
              <a:rPr lang="ru-RU" sz="2000" i="1" dirty="0" smtClean="0">
                <a:solidFill>
                  <a:srgbClr val="002060"/>
                </a:solidFill>
              </a:rPr>
              <a:t>17,20</a:t>
            </a:r>
            <a:endParaRPr lang="ru-RU" sz="2000" i="1" dirty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МДОУ 23\Desktop\нед псих телефон\-5433984677665953166_12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1391954">
            <a:off x="501003" y="1246551"/>
            <a:ext cx="350046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нед псих телефон\IMG_20231204_0908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9263">
            <a:off x="4496518" y="1237435"/>
            <a:ext cx="424973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нед псих телефон\IMG_20231204_0920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214818"/>
            <a:ext cx="372004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i.pinimg.com/originals/10/84/7a/10847afc947551f7d082e21284a704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929066"/>
            <a:ext cx="25717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1468</Words>
  <Application>Microsoft Office PowerPoint</Application>
  <PresentationFormat>Экран (4:3)</PresentationFormat>
  <Paragraphs>166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Подготовила и провела Педагог-психолог: Кожина Н.Ю.</dc:title>
  <dc:creator>МДОУ 23</dc:creator>
  <cp:lastModifiedBy>МДОУ 23</cp:lastModifiedBy>
  <cp:revision>61</cp:revision>
  <dcterms:created xsi:type="dcterms:W3CDTF">2023-12-01T10:45:10Z</dcterms:created>
  <dcterms:modified xsi:type="dcterms:W3CDTF">2023-12-12T08:45:40Z</dcterms:modified>
</cp:coreProperties>
</file>