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90" r:id="rId5"/>
    <p:sldId id="265" r:id="rId6"/>
    <p:sldId id="305" r:id="rId7"/>
    <p:sldId id="306" r:id="rId8"/>
    <p:sldId id="307" r:id="rId9"/>
    <p:sldId id="308" r:id="rId10"/>
    <p:sldId id="258" r:id="rId11"/>
    <p:sldId id="259" r:id="rId12"/>
    <p:sldId id="261" r:id="rId13"/>
    <p:sldId id="260" r:id="rId14"/>
    <p:sldId id="262" r:id="rId15"/>
    <p:sldId id="269" r:id="rId16"/>
    <p:sldId id="272" r:id="rId17"/>
    <p:sldId id="315" r:id="rId18"/>
    <p:sldId id="289" r:id="rId19"/>
    <p:sldId id="291" r:id="rId20"/>
    <p:sldId id="263" r:id="rId21"/>
    <p:sldId id="266" r:id="rId22"/>
    <p:sldId id="267" r:id="rId23"/>
    <p:sldId id="268" r:id="rId24"/>
    <p:sldId id="276" r:id="rId25"/>
    <p:sldId id="286" r:id="rId26"/>
    <p:sldId id="288" r:id="rId27"/>
    <p:sldId id="317" r:id="rId28"/>
    <p:sldId id="279" r:id="rId29"/>
    <p:sldId id="283" r:id="rId30"/>
    <p:sldId id="293" r:id="rId31"/>
    <p:sldId id="311" r:id="rId32"/>
    <p:sldId id="292" r:id="rId33"/>
    <p:sldId id="294" r:id="rId34"/>
    <p:sldId id="295" r:id="rId35"/>
    <p:sldId id="316" r:id="rId36"/>
    <p:sldId id="310" r:id="rId37"/>
    <p:sldId id="304" r:id="rId38"/>
    <p:sldId id="309" r:id="rId39"/>
    <p:sldId id="280" r:id="rId40"/>
    <p:sldId id="312" r:id="rId41"/>
    <p:sldId id="320" r:id="rId42"/>
    <p:sldId id="313" r:id="rId43"/>
    <p:sldId id="303" r:id="rId44"/>
    <p:sldId id="281" r:id="rId45"/>
    <p:sldId id="282" r:id="rId46"/>
    <p:sldId id="318" r:id="rId47"/>
    <p:sldId id="277" r:id="rId48"/>
    <p:sldId id="278" r:id="rId49"/>
    <p:sldId id="270" r:id="rId50"/>
    <p:sldId id="271" r:id="rId51"/>
    <p:sldId id="273" r:id="rId52"/>
    <p:sldId id="274" r:id="rId53"/>
    <p:sldId id="275" r:id="rId54"/>
    <p:sldId id="285" r:id="rId55"/>
    <p:sldId id="314" r:id="rId56"/>
    <p:sldId id="319" r:id="rId57"/>
    <p:sldId id="321" r:id="rId58"/>
    <p:sldId id="322" r:id="rId59"/>
    <p:sldId id="298" r:id="rId60"/>
    <p:sldId id="300" r:id="rId61"/>
    <p:sldId id="296" r:id="rId62"/>
    <p:sldId id="301" r:id="rId63"/>
    <p:sldId id="302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C31C-3398-42E2-831C-63B81AC34DEB}" type="datetimeFigureOut">
              <a:rPr lang="ru-RU" smtClean="0"/>
              <a:pPr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2E48E-9642-41E5-85D4-69AA312C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</a:rPr>
              <a:t>МБДОУ детский сад № 23, г. Ковров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785794"/>
            <a:ext cx="8401080" cy="5786478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ru-RU" sz="2600" b="1" dirty="0">
                <a:solidFill>
                  <a:srgbClr val="00B050"/>
                </a:solidFill>
                <a:latin typeface="+mj-lt"/>
              </a:rPr>
              <a:t>НЕДЕЛЯ </a:t>
            </a:r>
            <a:r>
              <a:rPr lang="ru-RU" sz="2600" b="1" dirty="0" smtClean="0">
                <a:solidFill>
                  <a:srgbClr val="00B050"/>
                </a:solidFill>
                <a:latin typeface="+mj-lt"/>
              </a:rPr>
              <a:t>ПСИХОЛОГИИ</a:t>
            </a:r>
          </a:p>
          <a:p>
            <a:pPr algn="ctr">
              <a:buNone/>
            </a:pPr>
            <a:endParaRPr lang="ru-RU" sz="1400" b="1" dirty="0" smtClean="0">
              <a:solidFill>
                <a:srgbClr val="002060"/>
              </a:solidFill>
              <a:latin typeface="+mj-lt"/>
            </a:endParaRPr>
          </a:p>
          <a:p>
            <a:pPr algn="ctr">
              <a:buNone/>
            </a:pPr>
            <a:r>
              <a:rPr lang="ru-RU" sz="3000" b="1" dirty="0">
                <a:solidFill>
                  <a:srgbClr val="7030A0"/>
                </a:solidFill>
                <a:latin typeface="+mj-lt"/>
              </a:rPr>
              <a:t>«Планета детства – принципы воспитания современных детей</a:t>
            </a:r>
            <a:r>
              <a:rPr lang="ru-RU" sz="3000" b="1" dirty="0" smtClean="0">
                <a:solidFill>
                  <a:srgbClr val="7030A0"/>
                </a:solidFill>
                <a:latin typeface="+mj-lt"/>
              </a:rPr>
              <a:t>»</a:t>
            </a:r>
            <a:endParaRPr lang="ru-RU" sz="3000" dirty="0">
              <a:solidFill>
                <a:srgbClr val="7030A0"/>
              </a:solidFill>
              <a:latin typeface="+mj-lt"/>
            </a:endParaRPr>
          </a:p>
          <a:p>
            <a:pPr algn="ctr">
              <a:buNone/>
            </a:pPr>
            <a:r>
              <a:rPr lang="ru-RU" sz="1900" b="1" dirty="0">
                <a:solidFill>
                  <a:srgbClr val="C00000"/>
                </a:solidFill>
                <a:latin typeface="+mj-lt"/>
              </a:rPr>
              <a:t>Эпиграф недели:</a:t>
            </a:r>
            <a:r>
              <a:rPr lang="ru-RU" sz="19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+mj-lt"/>
              </a:rPr>
              <a:t> «</a:t>
            </a:r>
            <a:r>
              <a:rPr lang="ru-RU" sz="1900" dirty="0">
                <a:solidFill>
                  <a:srgbClr val="002060"/>
                </a:solidFill>
                <a:latin typeface="+mj-lt"/>
              </a:rPr>
              <a:t>Сейчас наши дети отличаются от нас больше, чем когда-либо: за весь известный </a:t>
            </a:r>
            <a:r>
              <a:rPr lang="ru-RU" sz="1900" dirty="0" smtClean="0">
                <a:solidFill>
                  <a:srgbClr val="002060"/>
                </a:solidFill>
                <a:latin typeface="+mj-lt"/>
              </a:rPr>
              <a:t>нам отрезок </a:t>
            </a:r>
            <a:r>
              <a:rPr lang="ru-RU" sz="1900" dirty="0">
                <a:solidFill>
                  <a:srgbClr val="002060"/>
                </a:solidFill>
                <a:latin typeface="+mj-lt"/>
              </a:rPr>
              <a:t>истории ничего подобного ещё не случалось» </a:t>
            </a:r>
            <a:r>
              <a:rPr lang="ru-RU" sz="1900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1900" dirty="0">
                <a:solidFill>
                  <a:srgbClr val="002060"/>
                </a:solidFill>
                <a:latin typeface="+mj-lt"/>
              </a:rPr>
              <a:t>Эссе (статья) «Современные дети» /Зыкина Е.Ю./</a:t>
            </a:r>
          </a:p>
          <a:p>
            <a:pPr algn="r">
              <a:buNone/>
            </a:pPr>
            <a:endParaRPr lang="ru-RU" sz="1400" b="1" dirty="0">
              <a:solidFill>
                <a:srgbClr val="002060"/>
              </a:solidFill>
              <a:latin typeface="+mj-lt"/>
            </a:endParaRPr>
          </a:p>
          <a:p>
            <a:pPr algn="r">
              <a:buNone/>
            </a:pP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>
              <a:buNone/>
            </a:pPr>
            <a:r>
              <a:rPr lang="ru-RU" sz="1500" b="1" dirty="0" smtClean="0">
                <a:solidFill>
                  <a:srgbClr val="002060"/>
                </a:solidFill>
                <a:latin typeface="+mj-lt"/>
              </a:rPr>
              <a:t>Подготовила:</a:t>
            </a:r>
          </a:p>
          <a:p>
            <a:pPr algn="r">
              <a:buNone/>
            </a:pPr>
            <a:r>
              <a:rPr lang="ru-RU" sz="1500" b="1" dirty="0" smtClean="0">
                <a:solidFill>
                  <a:srgbClr val="002060"/>
                </a:solidFill>
                <a:latin typeface="+mj-lt"/>
              </a:rPr>
              <a:t>Педагог-психолог</a:t>
            </a:r>
          </a:p>
          <a:p>
            <a:pPr algn="r">
              <a:buNone/>
            </a:pPr>
            <a:r>
              <a:rPr lang="ru-RU" sz="1500" b="1" dirty="0" smtClean="0">
                <a:solidFill>
                  <a:srgbClr val="002060"/>
                </a:solidFill>
                <a:latin typeface="+mj-lt"/>
              </a:rPr>
              <a:t>Кожина Н.Ю</a:t>
            </a:r>
            <a:endParaRPr lang="ru-RU" sz="1500" dirty="0">
              <a:latin typeface="+mj-lt"/>
            </a:endParaRPr>
          </a:p>
        </p:txBody>
      </p:sp>
      <p:pic>
        <p:nvPicPr>
          <p:cNvPr id="7" name="Рисунок 6" descr="C:\Users\МДОУ 23\Desktop\photo_5334661488775466101_x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357562"/>
            <a:ext cx="517618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latin typeface="Comic Sans MS" pitchFamily="66" charset="0"/>
              </a:rPr>
              <a:t/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Понедельник (08.12.)</a:t>
            </a:r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Comic Sans MS" pitchFamily="66" charset="0"/>
              </a:rPr>
              <a:t>«День правовой поддержки ребёнка!»</a:t>
            </a:r>
            <a: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Comic Sans MS" pitchFamily="66" charset="0"/>
              </a:rPr>
              <a:t>(Я имею право…!)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931" y="1285875"/>
            <a:ext cx="651413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</a:rPr>
              <a:t>Занятие «Браслет настроения»</a:t>
            </a: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 </a:t>
            </a:r>
            <a:r>
              <a:rPr lang="ru-RU" sz="2700" i="1" dirty="0" smtClean="0">
                <a:solidFill>
                  <a:srgbClr val="002060"/>
                </a:solidFill>
              </a:rPr>
              <a:t>(Цель: снизить </a:t>
            </a:r>
            <a:r>
              <a:rPr lang="ru-RU" sz="2700" i="1" dirty="0" err="1" smtClean="0">
                <a:solidFill>
                  <a:srgbClr val="002060"/>
                </a:solidFill>
              </a:rPr>
              <a:t>психо-эмоциональное</a:t>
            </a:r>
            <a:r>
              <a:rPr lang="ru-RU" sz="2700" i="1" dirty="0" smtClean="0">
                <a:solidFill>
                  <a:srgbClr val="002060"/>
                </a:solidFill>
              </a:rPr>
              <a:t> напряжение, поднять настроение), группа №18</a:t>
            </a:r>
            <a:endParaRPr lang="ru-RU" sz="2700" i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 нед псих 2025\18 гр\photo_5310020947865702360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429092" cy="3857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МДОУ 23\Desktop\фото нед псих 2025\18 гр\photo_5310020947865702353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857364"/>
            <a:ext cx="4857752" cy="3857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фото нед псих 2025\18 гр\photo_5312272747679386417_y.jpg"/>
          <p:cNvPicPr>
            <a:picLocks noGrp="1"/>
          </p:cNvPicPr>
          <p:nvPr>
            <p:ph idx="1"/>
          </p:nvPr>
        </p:nvPicPr>
        <p:blipFill>
          <a:blip r:embed="rId2" cstate="print"/>
          <a:srcRect t="50000" r="34"/>
          <a:stretch>
            <a:fillRect/>
          </a:stretch>
        </p:blipFill>
        <p:spPr bwMode="auto">
          <a:xfrm>
            <a:off x="642910" y="500042"/>
            <a:ext cx="8215338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Занятие «Браслет настроения»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(Цель: снизить </a:t>
            </a:r>
            <a:r>
              <a:rPr lang="ru-RU" sz="2400" i="1" dirty="0" err="1" smtClean="0">
                <a:solidFill>
                  <a:srgbClr val="002060"/>
                </a:solidFill>
              </a:rPr>
              <a:t>психо-эмоциональное</a:t>
            </a:r>
            <a:r>
              <a:rPr lang="ru-RU" sz="2400" i="1" dirty="0" smtClean="0">
                <a:solidFill>
                  <a:srgbClr val="002060"/>
                </a:solidFill>
              </a:rPr>
              <a:t> напряжение, поднять настроение), группа №19</a:t>
            </a:r>
            <a:endParaRPr lang="ru-RU" sz="2400" dirty="0"/>
          </a:p>
        </p:txBody>
      </p:sp>
      <p:pic>
        <p:nvPicPr>
          <p:cNvPr id="4" name="Содержимое 3" descr="C:\Users\МДОУ 23\Desktop\фото нед псих 2025\19 гр\photo_5312139251505892263_y.jpg"/>
          <p:cNvPicPr>
            <a:picLocks noGrp="1"/>
          </p:cNvPicPr>
          <p:nvPr>
            <p:ph idx="1"/>
          </p:nvPr>
        </p:nvPicPr>
        <p:blipFill>
          <a:blip r:embed="rId2" cstate="print"/>
          <a:srcRect l="10595" t="17661" r="-67" b="-11"/>
          <a:stretch>
            <a:fillRect/>
          </a:stretch>
        </p:blipFill>
        <p:spPr bwMode="auto">
          <a:xfrm>
            <a:off x="142844" y="1785926"/>
            <a:ext cx="514353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 2025\19 гр\photo_5312139251505892262_y.jpg"/>
          <p:cNvPicPr/>
          <p:nvPr/>
        </p:nvPicPr>
        <p:blipFill>
          <a:blip r:embed="rId3" cstate="print"/>
          <a:srcRect l="44932" b="342"/>
          <a:stretch>
            <a:fillRect/>
          </a:stretch>
        </p:blipFill>
        <p:spPr bwMode="auto">
          <a:xfrm>
            <a:off x="7072330" y="1785926"/>
            <a:ext cx="1605516" cy="218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фото нед псих 2025\19 гр\photo_5312139251505892260_y.jpg"/>
          <p:cNvPicPr/>
          <p:nvPr/>
        </p:nvPicPr>
        <p:blipFill>
          <a:blip r:embed="rId4" cstate="print"/>
          <a:srcRect l="23330" b="-343"/>
          <a:stretch>
            <a:fillRect/>
          </a:stretch>
        </p:blipFill>
        <p:spPr bwMode="auto">
          <a:xfrm rot="21001741">
            <a:off x="5279889" y="2067634"/>
            <a:ext cx="1754372" cy="1728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фото нед псих 2025\19 гр\photo_5312139251505892259_y.jpg"/>
          <p:cNvPicPr/>
          <p:nvPr/>
        </p:nvPicPr>
        <p:blipFill>
          <a:blip r:embed="rId5" cstate="print"/>
          <a:srcRect l="22672" r="7761" b="9936"/>
          <a:stretch>
            <a:fillRect/>
          </a:stretch>
        </p:blipFill>
        <p:spPr bwMode="auto">
          <a:xfrm rot="20594273">
            <a:off x="5250854" y="3902247"/>
            <a:ext cx="2096829" cy="204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esktop\фото нед псих 2025\19 гр\photo_5312139251505892261_y.jpg"/>
          <p:cNvPicPr/>
          <p:nvPr/>
        </p:nvPicPr>
        <p:blipFill>
          <a:blip r:embed="rId6" cstate="print"/>
          <a:srcRect l="10058" t="-779" r="24221"/>
          <a:stretch>
            <a:fillRect/>
          </a:stretch>
        </p:blipFill>
        <p:spPr bwMode="auto">
          <a:xfrm rot="1891771" flipV="1">
            <a:off x="7161924" y="4355540"/>
            <a:ext cx="1612339" cy="186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Творческое задание: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Коллективное изготовление плакатов «Я имею право…!»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 нед псих 2025\7 гр\photo_5314552344521411435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42984"/>
            <a:ext cx="721518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286520"/>
            <a:ext cx="127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№7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16589765337485537_y (1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326731" cy="576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116632"/>
            <a:ext cx="1182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Группа 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МДОУ 23\Downloads\photo_5316589765337485561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4664"/>
            <a:ext cx="3816424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Новая папка\photo_5321447308924751748_y.jpg"/>
          <p:cNvPicPr>
            <a:picLocks noGrp="1"/>
          </p:cNvPicPr>
          <p:nvPr>
            <p:ph idx="1"/>
          </p:nvPr>
        </p:nvPicPr>
        <p:blipFill>
          <a:blip r:embed="rId2" cstate="print"/>
          <a:srcRect t="5964" r="-91" b="11837"/>
          <a:stretch>
            <a:fillRect/>
          </a:stretch>
        </p:blipFill>
        <p:spPr bwMode="auto">
          <a:xfrm>
            <a:off x="251520" y="116632"/>
            <a:ext cx="439248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Новая папка\photo_5321447308924751747_y (1).jpg"/>
          <p:cNvPicPr/>
          <p:nvPr/>
        </p:nvPicPr>
        <p:blipFill>
          <a:blip r:embed="rId3" cstate="print"/>
          <a:srcRect t="31068" r="2266" b="17233"/>
          <a:stretch>
            <a:fillRect/>
          </a:stretch>
        </p:blipFill>
        <p:spPr bwMode="auto">
          <a:xfrm>
            <a:off x="3995936" y="2708920"/>
            <a:ext cx="504056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5656" y="5085184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20 группа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14435160633708010_y.jpg"/>
          <p:cNvPicPr>
            <a:picLocks noGrp="1"/>
          </p:cNvPicPr>
          <p:nvPr>
            <p:ph idx="1"/>
          </p:nvPr>
        </p:nvPicPr>
        <p:blipFill>
          <a:blip r:embed="rId2"/>
          <a:srcRect l="14174" t="17422" r="8882" b="10024"/>
          <a:stretch>
            <a:fillRect/>
          </a:stretch>
        </p:blipFill>
        <p:spPr bwMode="auto">
          <a:xfrm>
            <a:off x="493309" y="357188"/>
            <a:ext cx="8157382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86380" y="6215082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19 группа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Новая папка\photo_5321101121675791799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708920"/>
            <a:ext cx="554461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User\Desktop\Новая папка\photo_5321101121675791793_y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092417">
            <a:off x="487331" y="355999"/>
            <a:ext cx="3437686" cy="248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Новая папка\photo_5321101121675791798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0313">
            <a:off x="4572000" y="476672"/>
            <a:ext cx="3585845" cy="269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164288" y="5589240"/>
            <a:ext cx="114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13 группа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ownloads\photo_5319146928735980834_y.jpg"/>
          <p:cNvPicPr>
            <a:picLocks noGrp="1"/>
          </p:cNvPicPr>
          <p:nvPr>
            <p:ph idx="1"/>
          </p:nvPr>
        </p:nvPicPr>
        <p:blipFill>
          <a:blip r:embed="rId2" cstate="print"/>
          <a:srcRect t="16239"/>
          <a:stretch>
            <a:fillRect/>
          </a:stretch>
        </p:blipFill>
        <p:spPr bwMode="auto">
          <a:xfrm rot="21355011">
            <a:off x="323528" y="332656"/>
            <a:ext cx="453650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ownloads\photo_5319146928735980829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4800">
            <a:off x="5033379" y="398976"/>
            <a:ext cx="345070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ownloads\photo_5319146928735980824_y.jpg"/>
          <p:cNvPicPr/>
          <p:nvPr/>
        </p:nvPicPr>
        <p:blipFill>
          <a:blip r:embed="rId4" cstate="print"/>
          <a:srcRect t="21311"/>
          <a:stretch>
            <a:fillRect/>
          </a:stretch>
        </p:blipFill>
        <p:spPr bwMode="auto">
          <a:xfrm rot="21131946">
            <a:off x="347868" y="3365389"/>
            <a:ext cx="4558227" cy="279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ownloads\photo_5319146928735980823_y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86183">
            <a:off x="5220072" y="3140968"/>
            <a:ext cx="336530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63888" y="6093296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18 группа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Главный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акцент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недели: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ЧЕСТНОСТЬ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, ДОВЕРИЕ, ОТКРОВЕННОСТЬ и ИСКРЕННОСТЬ воспитываются простыми шагами по изменению поведения – но только если мы хотим начать с себя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!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 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Цель недели психологии:</a:t>
            </a:r>
            <a:r>
              <a:rPr lang="ru-RU" sz="2400" b="1" dirty="0">
                <a:latin typeface="+mj-lt"/>
              </a:rPr>
              <a:t> 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коррекция педагогического взгляда на внутренний мир современных дошкольников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  <a:latin typeface="+mj-lt"/>
              </a:rPr>
              <a:t>Специальные задачи недели: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latin typeface="+mj-lt"/>
              </a:rPr>
              <a:t>Актуализировать принципы воспитания современных детей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latin typeface="+mj-lt"/>
              </a:rPr>
              <a:t>Акцентировать внимание взрослых на психологическое здоровье детей в современном мире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latin typeface="+mj-lt"/>
              </a:rPr>
              <a:t>Изучить проблему индивидуализации в обучении и воспитании детей</a:t>
            </a:r>
          </a:p>
          <a:p>
            <a:pPr>
              <a:buNone/>
            </a:pPr>
            <a:r>
              <a:rPr lang="ru-RU" sz="2400" b="1" dirty="0">
                <a:latin typeface="+mj-lt"/>
              </a:rPr>
              <a:t> </a:t>
            </a:r>
            <a:endParaRPr lang="ru-RU" sz="2400" dirty="0"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</a:rPr>
              <a:t>Вторник (09. 12.)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«Мы такие разные!»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(Каждый ребёнок уникален!)</a:t>
            </a:r>
            <a:endParaRPr lang="ru-RU" sz="27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707236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C00000"/>
                </a:solidFill>
              </a:rPr>
              <a:t>Занятие «Как колобок искал улыбку»</a:t>
            </a:r>
            <a:r>
              <a:rPr lang="ru-RU" sz="2400" b="1" dirty="0" smtClean="0">
                <a:solidFill>
                  <a:srgbClr val="002060"/>
                </a:solidFill>
              </a:rPr>
              <a:t> (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</a:t>
            </a:r>
            <a:r>
              <a:rPr lang="ru-RU" sz="2400" dirty="0" smtClean="0">
                <a:solidFill>
                  <a:srgbClr val="002060"/>
                </a:solidFill>
              </a:rPr>
              <a:t>), </a:t>
            </a:r>
            <a:r>
              <a:rPr lang="ru-RU" sz="2400" b="1" dirty="0" smtClean="0">
                <a:solidFill>
                  <a:srgbClr val="002060"/>
                </a:solidFill>
              </a:rPr>
              <a:t>группа №8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 нед псих 2025\8 гр\photo_5314393005529697472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5572164" cy="428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фото нед псих 2025\8 гр\photo_5314393005529697471_y.jpg"/>
          <p:cNvPicPr/>
          <p:nvPr/>
        </p:nvPicPr>
        <p:blipFill>
          <a:blip r:embed="rId3" cstate="print"/>
          <a:srcRect l="26160" t="27685" r="20600"/>
          <a:stretch>
            <a:fillRect/>
          </a:stretch>
        </p:blipFill>
        <p:spPr bwMode="auto">
          <a:xfrm rot="238300">
            <a:off x="5679910" y="2462935"/>
            <a:ext cx="3158180" cy="322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Занятие «Браслет настроения»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(Цель: снизить </a:t>
            </a:r>
            <a:r>
              <a:rPr lang="ru-RU" sz="2400" i="1" dirty="0" err="1" smtClean="0">
                <a:solidFill>
                  <a:srgbClr val="002060"/>
                </a:solidFill>
              </a:rPr>
              <a:t>психо-эмоциональное</a:t>
            </a:r>
            <a:r>
              <a:rPr lang="ru-RU" sz="2400" i="1" dirty="0" smtClean="0">
                <a:solidFill>
                  <a:srgbClr val="002060"/>
                </a:solidFill>
              </a:rPr>
              <a:t> напряжение, поднять настроение), группа №5</a:t>
            </a:r>
            <a:endParaRPr lang="ru-RU" sz="2400" dirty="0"/>
          </a:p>
        </p:txBody>
      </p:sp>
      <p:pic>
        <p:nvPicPr>
          <p:cNvPr id="4" name="Содержимое 3" descr="C:\Users\МДОУ 23\Desktop\photo_5316589765337484132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photo_5316589765337484139_y.jpg"/>
          <p:cNvPicPr/>
          <p:nvPr/>
        </p:nvPicPr>
        <p:blipFill>
          <a:blip r:embed="rId3" cstate="print"/>
          <a:srcRect t="32381" r="20947" b="7266"/>
          <a:stretch>
            <a:fillRect/>
          </a:stretch>
        </p:blipFill>
        <p:spPr bwMode="auto">
          <a:xfrm rot="589711">
            <a:off x="6801696" y="1297132"/>
            <a:ext cx="1979871" cy="202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photo_5316589765337484140_y.jpg"/>
          <p:cNvPicPr/>
          <p:nvPr/>
        </p:nvPicPr>
        <p:blipFill>
          <a:blip r:embed="rId4" cstate="print"/>
          <a:srcRect t="32550" r="3254" b="10738"/>
          <a:stretch>
            <a:fillRect/>
          </a:stretch>
        </p:blipFill>
        <p:spPr bwMode="auto">
          <a:xfrm rot="450661">
            <a:off x="6179764" y="2857372"/>
            <a:ext cx="2302109" cy="179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photo_5316589765337484141_y.jpg"/>
          <p:cNvPicPr/>
          <p:nvPr/>
        </p:nvPicPr>
        <p:blipFill>
          <a:blip r:embed="rId5" cstate="print"/>
          <a:srcRect t="24876" r="3842" b="20279"/>
          <a:stretch>
            <a:fillRect/>
          </a:stretch>
        </p:blipFill>
        <p:spPr bwMode="auto">
          <a:xfrm rot="20336942">
            <a:off x="6763012" y="4314161"/>
            <a:ext cx="2104807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Рисунки «Портрет моего друга»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esktop\фото нед псих 2025\7 гр\photo_5314552344521411419_y.jpg"/>
          <p:cNvPicPr>
            <a:picLocks noGrp="1"/>
          </p:cNvPicPr>
          <p:nvPr>
            <p:ph idx="1"/>
          </p:nvPr>
        </p:nvPicPr>
        <p:blipFill>
          <a:blip r:embed="rId2" cstate="print"/>
          <a:srcRect r="1490" b="22196"/>
          <a:stretch>
            <a:fillRect/>
          </a:stretch>
        </p:blipFill>
        <p:spPr bwMode="auto">
          <a:xfrm>
            <a:off x="751694" y="1071546"/>
            <a:ext cx="7892272" cy="505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43702" y="6286520"/>
            <a:ext cx="127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№7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Новая папка\photo_5326009942877604631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161867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32240" y="6165304"/>
            <a:ext cx="1392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Группа №5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ownloads\photo_5321500313116151937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766" y="404813"/>
            <a:ext cx="7628467" cy="572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04248" y="6165304"/>
            <a:ext cx="15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Группа №10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Новая папка\photo_5321101121675791803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826" r="1000"/>
          <a:stretch>
            <a:fillRect/>
          </a:stretch>
        </p:blipFill>
        <p:spPr bwMode="auto">
          <a:xfrm>
            <a:off x="251520" y="620688"/>
            <a:ext cx="7710740" cy="528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87824" y="116632"/>
            <a:ext cx="2684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«Я и мой друг!»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237312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№13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User\Desktop\Новая папка\photo_5319152031157129423_y.jpg"/>
          <p:cNvPicPr/>
          <p:nvPr/>
        </p:nvPicPr>
        <p:blipFill>
          <a:blip r:embed="rId3" cstate="print"/>
          <a:srcRect l="8012" t="16631" r="16839" b="3198"/>
          <a:stretch>
            <a:fillRect/>
          </a:stretch>
        </p:blipFill>
        <p:spPr bwMode="auto">
          <a:xfrm>
            <a:off x="4932040" y="3933056"/>
            <a:ext cx="3744416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ДОУ 23\Downloads\photo_5332681766550048064_y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416" t="6116" r="3778" b="4593"/>
          <a:stretch>
            <a:fillRect/>
          </a:stretch>
        </p:blipFill>
        <p:spPr bwMode="auto">
          <a:xfrm>
            <a:off x="571472" y="0"/>
            <a:ext cx="5500726" cy="642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643702" y="1785926"/>
            <a:ext cx="20717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«Портрет  моего друга»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43702" y="5572140"/>
            <a:ext cx="15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Группа №17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photo_5316686960447392538_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8908">
            <a:off x="2051365" y="1685794"/>
            <a:ext cx="4536504" cy="48368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Среда (10. 12)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«Современные дети –какие они?»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( Мы из настоящего!)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Совместная Творческая работа воспитателей с детьми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err="1" smtClean="0">
                <a:solidFill>
                  <a:srgbClr val="C00000"/>
                </a:solidFill>
              </a:rPr>
              <a:t>Инфографика</a:t>
            </a:r>
            <a:r>
              <a:rPr lang="ru-RU" sz="2400" b="1" dirty="0" smtClean="0">
                <a:solidFill>
                  <a:srgbClr val="C00000"/>
                </a:solidFill>
              </a:rPr>
              <a:t> о Новогоднем  празднике</a:t>
            </a:r>
            <a:r>
              <a:rPr lang="ru-RU" sz="2400" b="1" dirty="0" smtClean="0">
                <a:solidFill>
                  <a:srgbClr val="002060"/>
                </a:solidFill>
              </a:rPr>
              <a:t>, включая картинки, символы и краткую информацию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User\Desktop\Новая папка\photo_5316992371276844578_y.jpg"/>
          <p:cNvPicPr>
            <a:picLocks noGrp="1"/>
          </p:cNvPicPr>
          <p:nvPr>
            <p:ph idx="1"/>
          </p:nvPr>
        </p:nvPicPr>
        <p:blipFill>
          <a:blip r:embed="rId2" cstate="print"/>
          <a:srcRect l="8000" t="17273" r="4966" b="15091"/>
          <a:stretch>
            <a:fillRect/>
          </a:stretch>
        </p:blipFill>
        <p:spPr bwMode="auto">
          <a:xfrm>
            <a:off x="827584" y="1268760"/>
            <a:ext cx="5328592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948264" y="3933056"/>
            <a:ext cx="15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Группа №11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esktop\фото нед псих 2025\7 гр\photo_5314552344521411420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74894">
            <a:off x="2427398" y="959202"/>
            <a:ext cx="2345028" cy="312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Оформление «Недели»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МДОУ 23\Desktop\фото нед псих 2025\7 гр\photo_5314552344521411436_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516" r="33871" b="-3226"/>
          <a:stretch>
            <a:fillRect/>
          </a:stretch>
        </p:blipFill>
        <p:spPr bwMode="auto">
          <a:xfrm rot="21183046">
            <a:off x="500034" y="714356"/>
            <a:ext cx="2286016" cy="3429024"/>
          </a:xfrm>
          <a:prstGeom prst="rect">
            <a:avLst/>
          </a:prstGeom>
          <a:noFill/>
        </p:spPr>
      </p:pic>
      <p:pic>
        <p:nvPicPr>
          <p:cNvPr id="6" name="Рисунок 5" descr="C:\Users\МДОУ 23\Downloads\photo_5316589765337485539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8917">
            <a:off x="5469713" y="2953762"/>
            <a:ext cx="3084099" cy="376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5720" y="4071942"/>
            <a:ext cx="127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№7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6309320"/>
            <a:ext cx="1327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 5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User\Desktop\Новая папка\photo_5316992371276844576_y.jpg"/>
          <p:cNvPicPr/>
          <p:nvPr/>
        </p:nvPicPr>
        <p:blipFill>
          <a:blip r:embed="rId5" cstate="print"/>
          <a:srcRect l="32802" t="66948" r="36598" b="18251"/>
          <a:stretch>
            <a:fillRect/>
          </a:stretch>
        </p:blipFill>
        <p:spPr bwMode="auto">
          <a:xfrm rot="21191228">
            <a:off x="425290" y="4440252"/>
            <a:ext cx="2592288" cy="186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Новая папка\photo_5316992371276844576_y.jpg"/>
          <p:cNvPicPr/>
          <p:nvPr/>
        </p:nvPicPr>
        <p:blipFill>
          <a:blip r:embed="rId5" cstate="print"/>
          <a:srcRect l="33398" t="9297" r="39635" b="60820"/>
          <a:stretch>
            <a:fillRect/>
          </a:stretch>
        </p:blipFill>
        <p:spPr bwMode="auto">
          <a:xfrm rot="730236">
            <a:off x="2763111" y="3782333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63688" y="6237312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№11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C:\Users\User\Downloads\photo_5321500313116151939_y.jpg"/>
          <p:cNvPicPr/>
          <p:nvPr/>
        </p:nvPicPr>
        <p:blipFill>
          <a:blip r:embed="rId6" cstate="print"/>
          <a:srcRect l="14286" t="10897" r="9150" b="14957"/>
          <a:stretch>
            <a:fillRect/>
          </a:stretch>
        </p:blipFill>
        <p:spPr bwMode="auto">
          <a:xfrm rot="21261489">
            <a:off x="5292081" y="764705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164288" y="476672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№10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ownloads\photo_5316585285686594865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63688" y="-531440"/>
            <a:ext cx="5040560" cy="676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68144" y="573325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№8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103_y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3214710" cy="35004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МДОУ 23\Downloads\photo_5332681766550048105_y.jpg"/>
          <p:cNvPicPr/>
          <p:nvPr/>
        </p:nvPicPr>
        <p:blipFill>
          <a:blip r:embed="rId3"/>
          <a:srcRect t="8219" r="9877" b="8219"/>
          <a:stretch>
            <a:fillRect/>
          </a:stretch>
        </p:blipFill>
        <p:spPr bwMode="auto">
          <a:xfrm>
            <a:off x="3071802" y="285728"/>
            <a:ext cx="5786478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85786" y="1071546"/>
            <a:ext cx="15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Группа №17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Творческая работа «Дом будущего»</a:t>
            </a:r>
          </a:p>
          <a:p>
            <a:pPr algn="ctr">
              <a:buNone/>
            </a:pP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User\Downloads\photo_5319146928735980846_y.jpg"/>
          <p:cNvPicPr/>
          <p:nvPr/>
        </p:nvPicPr>
        <p:blipFill>
          <a:blip r:embed="rId2" cstate="print"/>
          <a:srcRect l="17159" t="31746" r="16845" b="4762"/>
          <a:stretch>
            <a:fillRect/>
          </a:stretch>
        </p:blipFill>
        <p:spPr bwMode="auto">
          <a:xfrm>
            <a:off x="755576" y="836712"/>
            <a:ext cx="712879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300192" y="6237312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№18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Творческое задание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«Наша группа самая весёлая!»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User\Downloads\photo_5312033732749365172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55587">
            <a:off x="362429" y="1382317"/>
            <a:ext cx="331236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ownloads\photo_5312033732749365170_y.jpg"/>
          <p:cNvPicPr/>
          <p:nvPr/>
        </p:nvPicPr>
        <p:blipFill>
          <a:blip r:embed="rId3" cstate="print"/>
          <a:srcRect t="18792"/>
          <a:stretch>
            <a:fillRect/>
          </a:stretch>
        </p:blipFill>
        <p:spPr bwMode="auto">
          <a:xfrm rot="21290926">
            <a:off x="924128" y="4198546"/>
            <a:ext cx="2808312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ownloads\photo_5312033732749365171_y.jpg"/>
          <p:cNvPicPr/>
          <p:nvPr/>
        </p:nvPicPr>
        <p:blipFill>
          <a:blip r:embed="rId4" cstate="print"/>
          <a:srcRect l="12945" r="9385"/>
          <a:stretch>
            <a:fillRect/>
          </a:stretch>
        </p:blipFill>
        <p:spPr bwMode="auto">
          <a:xfrm rot="452539">
            <a:off x="4000653" y="1530148"/>
            <a:ext cx="4295479" cy="474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452320" y="6093296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№15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ownloads\photo_5316686960447392566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12764">
            <a:off x="498442" y="1297918"/>
            <a:ext cx="3811165" cy="478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photo_5316686960447395064_y.jpg"/>
          <p:cNvPicPr/>
          <p:nvPr/>
        </p:nvPicPr>
        <p:blipFill>
          <a:blip r:embed="rId3" cstate="print"/>
          <a:srcRect r="4483" b="19075"/>
          <a:stretch>
            <a:fillRect/>
          </a:stretch>
        </p:blipFill>
        <p:spPr bwMode="auto">
          <a:xfrm rot="484441">
            <a:off x="4577776" y="1255169"/>
            <a:ext cx="42484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Творческое задание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«Наша группа самая сердечная!»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Творческое задание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«Наша группа самая солнечная!»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6093296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8 группа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6021288"/>
            <a:ext cx="114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16 группа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14435160633707986_y.jpg"/>
          <p:cNvPicPr>
            <a:picLocks noGrp="1"/>
          </p:cNvPicPr>
          <p:nvPr>
            <p:ph idx="1"/>
          </p:nvPr>
        </p:nvPicPr>
        <p:blipFill>
          <a:blip r:embed="rId2"/>
          <a:srcRect r="1073" b="21718"/>
          <a:stretch>
            <a:fillRect/>
          </a:stretch>
        </p:blipFill>
        <p:spPr bwMode="auto">
          <a:xfrm>
            <a:off x="1000100" y="214290"/>
            <a:ext cx="5619179" cy="6215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786578" y="1714489"/>
            <a:ext cx="21431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Творческое задание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«Наша группа самая весёлая!»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15206" y="5143512"/>
            <a:ext cx="1094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9 груп</a:t>
            </a:r>
            <a:r>
              <a:rPr lang="ru-RU" b="1" dirty="0" smtClean="0">
                <a:solidFill>
                  <a:srgbClr val="002060"/>
                </a:solidFill>
              </a:rPr>
              <a:t>па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080_y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3143248"/>
            <a:ext cx="3714776" cy="29114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214282" y="785794"/>
            <a:ext cx="2428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Творческое задание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«Наша группа самая творческая!»</a:t>
            </a:r>
          </a:p>
        </p:txBody>
      </p:sp>
      <p:pic>
        <p:nvPicPr>
          <p:cNvPr id="6" name="Рисунок 5" descr="C:\Users\МДОУ 23\Downloads\photo_5332681766550048085_y.jpg"/>
          <p:cNvPicPr/>
          <p:nvPr/>
        </p:nvPicPr>
        <p:blipFill>
          <a:blip r:embed="rId3"/>
          <a:srcRect l="4875" t="4181" r="4816" b="2428"/>
          <a:stretch>
            <a:fillRect/>
          </a:stretch>
        </p:blipFill>
        <p:spPr bwMode="auto">
          <a:xfrm>
            <a:off x="3500430" y="214290"/>
            <a:ext cx="5357850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818" y="5715016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17 группа</a:t>
            </a:r>
            <a:endParaRPr lang="ru-RU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Рисунки детей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 «Мечты современных детей»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5007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ДОУ 23\Desktop\photo_5332784996089007422_y.jpg"/>
          <p:cNvPicPr>
            <a:picLocks noChangeAspect="1" noChangeArrowheads="1"/>
          </p:cNvPicPr>
          <p:nvPr/>
        </p:nvPicPr>
        <p:blipFill>
          <a:blip r:embed="rId2"/>
          <a:srcRect r="10811"/>
          <a:stretch>
            <a:fillRect/>
          </a:stretch>
        </p:blipFill>
        <p:spPr bwMode="auto">
          <a:xfrm>
            <a:off x="1214414" y="1071546"/>
            <a:ext cx="6357982" cy="53464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715272" y="6072206"/>
            <a:ext cx="114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19 группа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077_y.jpg"/>
          <p:cNvPicPr>
            <a:picLocks noGrp="1"/>
          </p:cNvPicPr>
          <p:nvPr>
            <p:ph idx="1"/>
          </p:nvPr>
        </p:nvPicPr>
        <p:blipFill>
          <a:blip r:embed="rId2"/>
          <a:srcRect t="11008" r="462"/>
          <a:stretch>
            <a:fillRect/>
          </a:stretch>
        </p:blipFill>
        <p:spPr bwMode="auto">
          <a:xfrm>
            <a:off x="500034" y="285728"/>
            <a:ext cx="8143932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57752" y="6072206"/>
            <a:ext cx="114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17 группа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Четверг (11.12.)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Стиль жизни - здоровье»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(здоровый педагог – здоровые дети)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27280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ownloads\photo_5319146928735980810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20315">
            <a:off x="726840" y="413919"/>
            <a:ext cx="3185923" cy="451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ownloads\photo_5319146928735980811_y.jpg"/>
          <p:cNvPicPr/>
          <p:nvPr/>
        </p:nvPicPr>
        <p:blipFill>
          <a:blip r:embed="rId3" cstate="print"/>
          <a:srcRect t="8806" r="8186"/>
          <a:stretch>
            <a:fillRect/>
          </a:stretch>
        </p:blipFill>
        <p:spPr bwMode="auto">
          <a:xfrm rot="267614">
            <a:off x="2961407" y="4027107"/>
            <a:ext cx="2088232" cy="275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ownloads\photo_5316686960447392893_y.jpg"/>
          <p:cNvPicPr/>
          <p:nvPr/>
        </p:nvPicPr>
        <p:blipFill>
          <a:blip r:embed="rId4" cstate="print"/>
          <a:srcRect l="22151" t="9143" r="21027" b="18572"/>
          <a:stretch>
            <a:fillRect/>
          </a:stretch>
        </p:blipFill>
        <p:spPr bwMode="auto">
          <a:xfrm>
            <a:off x="4788024" y="404664"/>
            <a:ext cx="365988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31640" y="5589240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№18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3212976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№12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C:\Users\МДОУ 23\Downloads\photo_5314435160633707987_y.jpg"/>
          <p:cNvPicPr/>
          <p:nvPr/>
        </p:nvPicPr>
        <p:blipFill>
          <a:blip r:embed="rId5"/>
          <a:srcRect t="21611" r="6447" b="30335"/>
          <a:stretch>
            <a:fillRect/>
          </a:stretch>
        </p:blipFill>
        <p:spPr bwMode="auto">
          <a:xfrm>
            <a:off x="5143504" y="3571876"/>
            <a:ext cx="3850732" cy="268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86446" y="6143644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№10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Занятие «Как колобок искал улыбку»</a:t>
            </a:r>
            <a:r>
              <a:rPr lang="ru-RU" sz="2000" b="1" dirty="0" smtClean="0">
                <a:solidFill>
                  <a:srgbClr val="002060"/>
                </a:solidFill>
              </a:rPr>
              <a:t> (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</a:rPr>
              <a:t>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</a:t>
            </a:r>
            <a:r>
              <a:rPr lang="ru-RU" sz="2000" dirty="0" smtClean="0">
                <a:solidFill>
                  <a:srgbClr val="002060"/>
                </a:solidFill>
              </a:rPr>
              <a:t>), </a:t>
            </a:r>
            <a:r>
              <a:rPr lang="ru-RU" sz="2000" b="1" dirty="0" smtClean="0">
                <a:solidFill>
                  <a:srgbClr val="002060"/>
                </a:solidFill>
              </a:rPr>
              <a:t>группа №17</a:t>
            </a:r>
            <a:endParaRPr lang="ru-RU" sz="2000" dirty="0"/>
          </a:p>
        </p:txBody>
      </p:sp>
      <p:pic>
        <p:nvPicPr>
          <p:cNvPr id="10" name="Рисунок 9" descr="C:\Users\МДОУ 23\Downloads\photo_5332681766550048124_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785926"/>
            <a:ext cx="3516543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МДОУ 23\Downloads\photo_5332681766550048120_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714752"/>
            <a:ext cx="3952777" cy="296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C:\Users\МДОУ 23\Downloads\photo_5325966774161313778_y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1500174"/>
            <a:ext cx="407196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143636" y="6286520"/>
            <a:ext cx="109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17группа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Занятие «Как колобок искал улыбку»</a:t>
            </a:r>
            <a:r>
              <a:rPr lang="ru-RU" sz="2000" b="1" dirty="0" smtClean="0">
                <a:solidFill>
                  <a:srgbClr val="002060"/>
                </a:solidFill>
              </a:rPr>
              <a:t> (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</a:rPr>
              <a:t>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</a:t>
            </a:r>
            <a:r>
              <a:rPr lang="ru-RU" sz="2000" dirty="0" smtClean="0">
                <a:solidFill>
                  <a:srgbClr val="002060"/>
                </a:solidFill>
              </a:rPr>
              <a:t>), </a:t>
            </a:r>
            <a:r>
              <a:rPr lang="ru-RU" sz="2000" b="1" dirty="0" smtClean="0">
                <a:solidFill>
                  <a:srgbClr val="002060"/>
                </a:solidFill>
              </a:rPr>
              <a:t>группа №16</a:t>
            </a:r>
            <a:endParaRPr lang="ru-RU" sz="2000" dirty="0"/>
          </a:p>
        </p:txBody>
      </p:sp>
      <p:pic>
        <p:nvPicPr>
          <p:cNvPr id="5" name="Рисунок 4" descr="C:\Users\МДОУ 23\Desktop\photo_5334938883533245413_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0519">
            <a:off x="5500694" y="1785926"/>
            <a:ext cx="3200018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photo_5334938883533245420_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0814662">
            <a:off x="653020" y="3270579"/>
            <a:ext cx="4000528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МДОУ 23\Desktop\photo_5334938883533245418_y.jpg"/>
          <p:cNvPicPr>
            <a:picLocks noGrp="1"/>
          </p:cNvPicPr>
          <p:nvPr>
            <p:ph idx="1"/>
          </p:nvPr>
        </p:nvPicPr>
        <p:blipFill>
          <a:blip r:embed="rId4"/>
          <a:srcRect r="2124" b="20968"/>
          <a:stretch>
            <a:fillRect/>
          </a:stretch>
        </p:blipFill>
        <p:spPr bwMode="auto">
          <a:xfrm rot="21305615">
            <a:off x="664826" y="1741428"/>
            <a:ext cx="407196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128_y.jpg"/>
          <p:cNvPicPr>
            <a:picLocks noGrp="1"/>
          </p:cNvPicPr>
          <p:nvPr>
            <p:ph idx="1"/>
          </p:nvPr>
        </p:nvPicPr>
        <p:blipFill>
          <a:blip r:embed="rId2"/>
          <a:srcRect l="10970" t="17720" r="14437" b="6943"/>
          <a:stretch>
            <a:fillRect/>
          </a:stretch>
        </p:blipFill>
        <p:spPr bwMode="auto">
          <a:xfrm>
            <a:off x="571472" y="285728"/>
            <a:ext cx="5286412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58016" y="5715016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17 группа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1214422"/>
            <a:ext cx="2000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Коллаж сделанный с детьми "Здоровый образ жизни"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Тренинг для педагогов по </a:t>
            </a:r>
            <a:r>
              <a:rPr lang="ru-RU" sz="3600" b="1" dirty="0" err="1" smtClean="0">
                <a:solidFill>
                  <a:srgbClr val="002060"/>
                </a:solidFill>
              </a:rPr>
              <a:t>саморегуляции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МДОУ 23\Downloads\photo_5316568612623552338_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5138183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МДОУ 23\Downloads\photo_5319222636124507172_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643050"/>
            <a:ext cx="3321868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smtClean="0">
                <a:solidFill>
                  <a:srgbClr val="002060"/>
                </a:solidFill>
              </a:rPr>
              <a:t/>
            </a:r>
            <a:br>
              <a:rPr lang="ru-RU" sz="2700" b="1" smtClean="0">
                <a:solidFill>
                  <a:srgbClr val="002060"/>
                </a:solidFill>
              </a:rPr>
            </a:br>
            <a:r>
              <a:rPr lang="ru-RU" sz="2700" b="1" smtClean="0">
                <a:solidFill>
                  <a:srgbClr val="002060"/>
                </a:solidFill>
              </a:rPr>
              <a:t>Пятница </a:t>
            </a:r>
            <a:r>
              <a:rPr lang="ru-RU" sz="2700" b="1" dirty="0" smtClean="0">
                <a:solidFill>
                  <a:srgbClr val="002060"/>
                </a:solidFill>
              </a:rPr>
              <a:t>(12.12)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«Образец поведения ребёнок ищет в семье»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ДОУ 23\Downloads\photo_5332409688961780774_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71546"/>
            <a:ext cx="5572140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Занятие «Как колобок искал улыбку»</a:t>
            </a:r>
            <a:r>
              <a:rPr lang="ru-RU" sz="2000" b="1" dirty="0" smtClean="0">
                <a:solidFill>
                  <a:srgbClr val="002060"/>
                </a:solidFill>
              </a:rPr>
              <a:t> (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</a:rPr>
              <a:t>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</a:t>
            </a:r>
            <a:r>
              <a:rPr lang="ru-RU" sz="2000" dirty="0" smtClean="0">
                <a:solidFill>
                  <a:srgbClr val="002060"/>
                </a:solidFill>
              </a:rPr>
              <a:t>), </a:t>
            </a:r>
            <a:r>
              <a:rPr lang="ru-RU" sz="2000" b="1" dirty="0" smtClean="0">
                <a:solidFill>
                  <a:srgbClr val="002060"/>
                </a:solidFill>
              </a:rPr>
              <a:t>группа №11</a:t>
            </a:r>
            <a:endParaRPr lang="ru-RU" sz="2000" dirty="0"/>
          </a:p>
        </p:txBody>
      </p:sp>
      <p:pic>
        <p:nvPicPr>
          <p:cNvPr id="4" name="Содержимое 3" descr="C:\Users\User\Desktop\Новая папка\photo_5323590738123624087_y.jpg"/>
          <p:cNvPicPr>
            <a:picLocks noGrp="1"/>
          </p:cNvPicPr>
          <p:nvPr>
            <p:ph idx="1"/>
          </p:nvPr>
        </p:nvPicPr>
        <p:blipFill>
          <a:blip r:embed="rId2" cstate="print"/>
          <a:srcRect r="32888" b="12989"/>
          <a:stretch>
            <a:fillRect/>
          </a:stretch>
        </p:blipFill>
        <p:spPr bwMode="auto">
          <a:xfrm rot="21186154">
            <a:off x="710469" y="1723124"/>
            <a:ext cx="295232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Новая папка\photo_5323590738123624085_y.jpg"/>
          <p:cNvPicPr/>
          <p:nvPr/>
        </p:nvPicPr>
        <p:blipFill>
          <a:blip r:embed="rId3" cstate="print"/>
          <a:srcRect r="4650" b="22358"/>
          <a:stretch>
            <a:fillRect/>
          </a:stretch>
        </p:blipFill>
        <p:spPr bwMode="auto">
          <a:xfrm>
            <a:off x="3635896" y="1556792"/>
            <a:ext cx="244827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Новая папка\photo_5323590738123624081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79619">
            <a:off x="6033830" y="1752862"/>
            <a:ext cx="2084816" cy="299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Новая папка\photo_5323590738123624078_y.jpg"/>
          <p:cNvPicPr/>
          <p:nvPr/>
        </p:nvPicPr>
        <p:blipFill>
          <a:blip r:embed="rId5" cstate="print"/>
          <a:srcRect t="15000" r="2083" b="29375"/>
          <a:stretch>
            <a:fillRect/>
          </a:stretch>
        </p:blipFill>
        <p:spPr bwMode="auto">
          <a:xfrm rot="21270095">
            <a:off x="3381059" y="4166443"/>
            <a:ext cx="3481932" cy="236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068_y (1).jpg"/>
          <p:cNvPicPr>
            <a:picLocks noGrp="1"/>
          </p:cNvPicPr>
          <p:nvPr>
            <p:ph idx="1"/>
          </p:nvPr>
        </p:nvPicPr>
        <p:blipFill>
          <a:blip r:embed="rId2"/>
          <a:srcRect t="22017" r="462"/>
          <a:stretch>
            <a:fillRect/>
          </a:stretch>
        </p:blipFill>
        <p:spPr bwMode="auto">
          <a:xfrm>
            <a:off x="571472" y="857232"/>
            <a:ext cx="8179889" cy="5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00166" y="214290"/>
            <a:ext cx="6902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Рисунок "Папа сильный, а мама красивая"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6215082"/>
            <a:ext cx="1517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группа №17</a:t>
            </a:r>
            <a:endParaRPr lang="ru-RU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Акция «Моя лапушка»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C00000"/>
                </a:solidFill>
              </a:rPr>
              <a:t>Цель:</a:t>
            </a:r>
            <a:r>
              <a:rPr lang="ru-RU" sz="2800" b="1" dirty="0" smtClean="0">
                <a:solidFill>
                  <a:srgbClr val="002060"/>
                </a:solidFill>
              </a:rPr>
              <a:t> осмыслить возможности использования нетрадиционных приёмов в работе с родителями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348880"/>
            <a:ext cx="6372473" cy="37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Новая папка\photo_5323725033161036349_y.jpg"/>
          <p:cNvPicPr>
            <a:picLocks noGrp="1"/>
          </p:cNvPicPr>
          <p:nvPr>
            <p:ph idx="1"/>
          </p:nvPr>
        </p:nvPicPr>
        <p:blipFill>
          <a:blip r:embed="rId2" cstate="print"/>
          <a:srcRect l="7223" t="10493" r="4816" b="7280"/>
          <a:stretch>
            <a:fillRect/>
          </a:stretch>
        </p:blipFill>
        <p:spPr bwMode="auto">
          <a:xfrm>
            <a:off x="467544" y="476672"/>
            <a:ext cx="8160428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44208" y="6165304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14 группа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Акция «По следам счастья»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C00000"/>
                </a:solidFill>
              </a:rPr>
              <a:t>Цель:</a:t>
            </a:r>
            <a:r>
              <a:rPr lang="ru-RU" sz="2800" b="1" dirty="0" smtClean="0"/>
              <a:t> </a:t>
            </a:r>
            <a:r>
              <a:rPr lang="ru-RU" sz="2800" dirty="0" err="1" smtClean="0">
                <a:solidFill>
                  <a:srgbClr val="002060"/>
                </a:solidFill>
              </a:rPr>
              <a:t>психопрофилактика</a:t>
            </a:r>
            <a:r>
              <a:rPr lang="ru-RU" sz="2800" dirty="0" smtClean="0">
                <a:solidFill>
                  <a:srgbClr val="002060"/>
                </a:solidFill>
              </a:rPr>
              <a:t> нарушений в   детско-родительских взаимоотношениях, гармонизация эмоционального состояния участников акции, актуализация чувства единения в диаде «РОДИТЕЛЬ – РЕБЕНОК»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F:\ШПИЛЕВАЯ И.Е\ПРОФИЛАКТИЧЕСКАЯ РАБОТА\АКЦИИ ПСИХОЛОГИЧЕСКИЕ\+ПО следам СЧАСТЬЯ\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4362880">
            <a:off x="5489313" y="3770223"/>
            <a:ext cx="2873829" cy="159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ШПИЛЕВАЯ И.Е\ПРОФИЛАКТИЧЕСКАЯ РАБОТА\АКЦИИ ПСИХОЛОГИЧЕСКИЕ\+ПО следам СЧАСТЬЯ\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666271">
            <a:off x="2929407" y="4230875"/>
            <a:ext cx="2968831" cy="203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ШПИЛЕВАЯ И.Е\ПРОФИЛАКТИЧЕСКАЯ РАБОТА\АКЦИИ ПСИХОЛОГИЧЕСКИЕ\+ПО следам СЧАСТЬЯ\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7931218">
            <a:off x="395019" y="3906521"/>
            <a:ext cx="2936826" cy="1733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User\Downloads\photo_5314643329108611185_y.jpg"/>
          <p:cNvPicPr/>
          <p:nvPr/>
        </p:nvPicPr>
        <p:blipFill>
          <a:blip r:embed="rId2" cstate="print"/>
          <a:srcRect t="14986" r="20306"/>
          <a:stretch>
            <a:fillRect/>
          </a:stretch>
        </p:blipFill>
        <p:spPr bwMode="auto">
          <a:xfrm rot="20663049">
            <a:off x="5057634" y="403488"/>
            <a:ext cx="198158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ownloads\photo_5316589765337484142_y.jpg"/>
          <p:cNvPicPr/>
          <p:nvPr/>
        </p:nvPicPr>
        <p:blipFill>
          <a:blip r:embed="rId3" cstate="print"/>
          <a:srcRect t="18663" r="329"/>
          <a:stretch>
            <a:fillRect/>
          </a:stretch>
        </p:blipFill>
        <p:spPr bwMode="auto">
          <a:xfrm rot="768424">
            <a:off x="2227328" y="483036"/>
            <a:ext cx="2286016" cy="249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фото нед псих 2025\15 гр\photo_5312033732749365062_y (1).jpg"/>
          <p:cNvPicPr/>
          <p:nvPr/>
        </p:nvPicPr>
        <p:blipFill>
          <a:blip r:embed="rId4" cstate="print"/>
          <a:srcRect t="14132"/>
          <a:stretch>
            <a:fillRect/>
          </a:stretch>
        </p:blipFill>
        <p:spPr bwMode="auto">
          <a:xfrm rot="1122383">
            <a:off x="5809419" y="3194038"/>
            <a:ext cx="3000596" cy="257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МДОУ 23\Desktop\фото нед псих 2025\15 гр\photo_5312033732749365061_y (1).jpg"/>
          <p:cNvPicPr>
            <a:picLocks noGrp="1"/>
          </p:cNvPicPr>
          <p:nvPr>
            <p:ph idx="1"/>
          </p:nvPr>
        </p:nvPicPr>
        <p:blipFill>
          <a:blip r:embed="rId5" cstate="print"/>
          <a:srcRect t="18605"/>
          <a:stretch>
            <a:fillRect/>
          </a:stretch>
        </p:blipFill>
        <p:spPr bwMode="auto">
          <a:xfrm rot="20705945">
            <a:off x="3995273" y="3611768"/>
            <a:ext cx="2301813" cy="248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ownloads\photo_5316589765337484144_y.jpg"/>
          <p:cNvPicPr/>
          <p:nvPr/>
        </p:nvPicPr>
        <p:blipFill>
          <a:blip r:embed="rId6" cstate="print"/>
          <a:srcRect t="31683" r="3657"/>
          <a:stretch>
            <a:fillRect/>
          </a:stretch>
        </p:blipFill>
        <p:spPr bwMode="auto">
          <a:xfrm rot="20604429">
            <a:off x="408797" y="856930"/>
            <a:ext cx="2320113" cy="220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357166"/>
            <a:ext cx="127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№5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6072206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№15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User\Desktop\Новая папка\photo_5321101121675791787_y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48498">
            <a:off x="887975" y="3221258"/>
            <a:ext cx="2536074" cy="319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95736" y="6309320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№13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C:\Users\User\Downloads\photo_5314643329108611188_y.jpg"/>
          <p:cNvPicPr/>
          <p:nvPr/>
        </p:nvPicPr>
        <p:blipFill>
          <a:blip r:embed="rId8" cstate="print"/>
          <a:srcRect l="5274" t="15254" r="19396" b="-16"/>
          <a:stretch>
            <a:fillRect/>
          </a:stretch>
        </p:blipFill>
        <p:spPr bwMode="auto">
          <a:xfrm rot="971198" flipH="1">
            <a:off x="6889908" y="389550"/>
            <a:ext cx="1785306" cy="241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164288" y="2780928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№18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icture background"/>
          <p:cNvPicPr/>
          <p:nvPr/>
        </p:nvPicPr>
        <p:blipFill>
          <a:blip r:embed="rId2" cstate="print"/>
          <a:srcRect l="11991" r="6069" b="1393"/>
          <a:stretch>
            <a:fillRect/>
          </a:stretch>
        </p:blipFill>
        <p:spPr bwMode="auto">
          <a:xfrm>
            <a:off x="5868144" y="404664"/>
            <a:ext cx="29523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User\Desktop\Новая папка\photo_5323623779307032653_y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380291">
            <a:off x="987002" y="544498"/>
            <a:ext cx="2001490" cy="269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Новая папка\photo_5323623779307032651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2809">
            <a:off x="2752155" y="921716"/>
            <a:ext cx="1900238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Новая папка\photo_5323623779307032655_y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15555">
            <a:off x="4083059" y="2198125"/>
            <a:ext cx="20882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Новая папка\photo_5323623779307032656_y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71045">
            <a:off x="2476285" y="3830819"/>
            <a:ext cx="201622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Новая папка\photo_5323623779307032654_y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30356">
            <a:off x="671937" y="4019314"/>
            <a:ext cx="201622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Fun cartoon heart -FOOTAGE - YouTube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5000636"/>
            <a:ext cx="2861215" cy="16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Семейная </a:t>
            </a:r>
            <a:r>
              <a:rPr lang="ru-RU" sz="3200" b="1" dirty="0" err="1" smtClean="0">
                <a:solidFill>
                  <a:srgbClr val="C00000"/>
                </a:solidFill>
              </a:rPr>
              <a:t>Фотоакция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«Здоровье, как стиль жизни</a:t>
            </a:r>
            <a:r>
              <a:rPr lang="ru-RU" sz="3200" dirty="0" smtClean="0">
                <a:solidFill>
                  <a:srgbClr val="C00000"/>
                </a:solidFill>
              </a:rPr>
              <a:t>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dirty="0" smtClean="0"/>
              <a:t> </a:t>
            </a:r>
            <a:r>
              <a:rPr lang="ru-RU" b="1" dirty="0" smtClean="0">
                <a:solidFill>
                  <a:srgbClr val="C0000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популяризация здорового образа жизни среди детей и их родителей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564904"/>
            <a:ext cx="633670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Новая папка\photo_5323758143063920197_y.jpg"/>
          <p:cNvPicPr>
            <a:picLocks noGrp="1"/>
          </p:cNvPicPr>
          <p:nvPr>
            <p:ph idx="1"/>
          </p:nvPr>
        </p:nvPicPr>
        <p:blipFill>
          <a:blip r:embed="rId2" cstate="print"/>
          <a:srcRect l="3629" t="2481" r="5484" b="1727"/>
          <a:stretch>
            <a:fillRect/>
          </a:stretch>
        </p:blipFill>
        <p:spPr bwMode="auto">
          <a:xfrm rot="21191214">
            <a:off x="455298" y="572560"/>
            <a:ext cx="3096745" cy="447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\photo_5323758143063920199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764704"/>
            <a:ext cx="345638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овая папка\photo_5323758143063920200_y.jpg"/>
          <p:cNvPicPr/>
          <p:nvPr/>
        </p:nvPicPr>
        <p:blipFill>
          <a:blip r:embed="rId4" cstate="print"/>
          <a:srcRect r="7314" b="1206"/>
          <a:stretch>
            <a:fillRect/>
          </a:stretch>
        </p:blipFill>
        <p:spPr bwMode="auto">
          <a:xfrm rot="1060697">
            <a:off x="5526122" y="1835702"/>
            <a:ext cx="3008267" cy="448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5661248"/>
            <a:ext cx="32359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Семья </a:t>
            </a:r>
            <a:r>
              <a:rPr lang="ru-RU" sz="2000" b="1" dirty="0" err="1" smtClean="0">
                <a:solidFill>
                  <a:srgbClr val="002060"/>
                </a:solidFill>
              </a:rPr>
              <a:t>Бадаковых</a:t>
            </a:r>
            <a:r>
              <a:rPr lang="ru-RU" sz="2000" b="1" dirty="0" smtClean="0">
                <a:solidFill>
                  <a:srgbClr val="002060"/>
                </a:solidFill>
              </a:rPr>
              <a:t>, 5 группа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МДОУ 23\Desktop\photo_5334661488775466022_y.jpg"/>
          <p:cNvPicPr/>
          <p:nvPr/>
        </p:nvPicPr>
        <p:blipFill>
          <a:blip r:embed="rId5" cstate="print"/>
          <a:srcRect r="-40" b="9302"/>
          <a:stretch>
            <a:fillRect/>
          </a:stretch>
        </p:blipFill>
        <p:spPr bwMode="auto">
          <a:xfrm>
            <a:off x="7429520" y="142852"/>
            <a:ext cx="13897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Новая папка\photo_5323758143063920201_y.jpg"/>
          <p:cNvPicPr>
            <a:picLocks noGrp="1"/>
          </p:cNvPicPr>
          <p:nvPr>
            <p:ph idx="1"/>
          </p:nvPr>
        </p:nvPicPr>
        <p:blipFill>
          <a:blip r:embed="rId2" cstate="print"/>
          <a:srcRect r="6955" b="-1186"/>
          <a:stretch>
            <a:fillRect/>
          </a:stretch>
        </p:blipFill>
        <p:spPr bwMode="auto">
          <a:xfrm rot="21200767">
            <a:off x="459036" y="427397"/>
            <a:ext cx="3169353" cy="500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\photo_5323758143063920202_y.jpg"/>
          <p:cNvPicPr/>
          <p:nvPr/>
        </p:nvPicPr>
        <p:blipFill>
          <a:blip r:embed="rId3" cstate="print"/>
          <a:srcRect l="4255" t="2986" r="4255"/>
          <a:stretch>
            <a:fillRect/>
          </a:stretch>
        </p:blipFill>
        <p:spPr bwMode="auto">
          <a:xfrm>
            <a:off x="2987824" y="476672"/>
            <a:ext cx="33123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овая папка\photo_5323758143063920204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2478">
            <a:off x="5269993" y="1563107"/>
            <a:ext cx="3313997" cy="455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5805264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Семья </a:t>
            </a:r>
            <a:r>
              <a:rPr lang="ru-RU" b="1" dirty="0" err="1" smtClean="0">
                <a:solidFill>
                  <a:srgbClr val="002060"/>
                </a:solidFill>
              </a:rPr>
              <a:t>Бадаковых</a:t>
            </a:r>
            <a:r>
              <a:rPr lang="ru-RU" b="1" dirty="0" smtClean="0">
                <a:solidFill>
                  <a:srgbClr val="002060"/>
                </a:solidFill>
              </a:rPr>
              <a:t>, 5 группа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Новая папка\photo_5316992371276844574_y.jpg"/>
          <p:cNvPicPr>
            <a:picLocks noGrp="1"/>
          </p:cNvPicPr>
          <p:nvPr>
            <p:ph idx="1"/>
          </p:nvPr>
        </p:nvPicPr>
        <p:blipFill>
          <a:blip r:embed="rId2" cstate="print"/>
          <a:srcRect l="4816" t="59906" r="6713" b="14695"/>
          <a:stretch>
            <a:fillRect/>
          </a:stretch>
        </p:blipFill>
        <p:spPr bwMode="auto">
          <a:xfrm>
            <a:off x="143118" y="2000240"/>
            <a:ext cx="9000882" cy="289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34822" y="476672"/>
            <a:ext cx="4719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«По дороге здоровья»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5517232"/>
            <a:ext cx="146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11 группа</a:t>
            </a:r>
            <a:endParaRPr lang="ru-RU" sz="2400" dirty="0"/>
          </a:p>
        </p:txBody>
      </p:sp>
      <p:pic>
        <p:nvPicPr>
          <p:cNvPr id="5" name="Рисунок 4" descr="C:\Users\МДОУ 23\Desktop\photo_5334661488775466022_y.jpg"/>
          <p:cNvPicPr/>
          <p:nvPr/>
        </p:nvPicPr>
        <p:blipFill>
          <a:blip r:embed="rId3" cstate="print"/>
          <a:srcRect r="-40" b="9302"/>
          <a:stretch>
            <a:fillRect/>
          </a:stretch>
        </p:blipFill>
        <p:spPr bwMode="auto">
          <a:xfrm>
            <a:off x="357158" y="214290"/>
            <a:ext cx="1714512" cy="147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130_y.jpg"/>
          <p:cNvPicPr>
            <a:picLocks noGrp="1"/>
          </p:cNvPicPr>
          <p:nvPr>
            <p:ph idx="1"/>
          </p:nvPr>
        </p:nvPicPr>
        <p:blipFill>
          <a:blip r:embed="rId2"/>
          <a:srcRect l="4876" t="3361" r="5476" b="6677"/>
          <a:stretch>
            <a:fillRect/>
          </a:stretch>
        </p:blipFill>
        <p:spPr bwMode="auto">
          <a:xfrm>
            <a:off x="285720" y="285728"/>
            <a:ext cx="5257808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ownloads\photo_5332681766550048131_y.jpg"/>
          <p:cNvPicPr/>
          <p:nvPr/>
        </p:nvPicPr>
        <p:blipFill>
          <a:blip r:embed="rId3"/>
          <a:srcRect l="4296" t="5882" r="4293" b="2570"/>
          <a:stretch>
            <a:fillRect/>
          </a:stretch>
        </p:blipFill>
        <p:spPr bwMode="auto">
          <a:xfrm>
            <a:off x="4214810" y="3071810"/>
            <a:ext cx="4786314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214414" y="4929198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17 группа</a:t>
            </a:r>
            <a:endParaRPr lang="ru-RU" sz="2000" dirty="0"/>
          </a:p>
        </p:txBody>
      </p:sp>
      <p:pic>
        <p:nvPicPr>
          <p:cNvPr id="8" name="Рисунок 7" descr="C:\Users\МДОУ 23\Desktop\photo_5334661488775466022_y.jpg"/>
          <p:cNvPicPr/>
          <p:nvPr/>
        </p:nvPicPr>
        <p:blipFill>
          <a:blip r:embed="rId4" cstate="print"/>
          <a:srcRect r="-40" b="9302"/>
          <a:stretch>
            <a:fillRect/>
          </a:stretch>
        </p:blipFill>
        <p:spPr bwMode="auto">
          <a:xfrm>
            <a:off x="6357950" y="500042"/>
            <a:ext cx="2175574" cy="219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129_y.jpg"/>
          <p:cNvPicPr>
            <a:picLocks noGrp="1"/>
          </p:cNvPicPr>
          <p:nvPr>
            <p:ph idx="1"/>
          </p:nvPr>
        </p:nvPicPr>
        <p:blipFill>
          <a:blip r:embed="rId2"/>
          <a:srcRect l="4876" t="11217" r="10707" b="7398"/>
          <a:stretch>
            <a:fillRect/>
          </a:stretch>
        </p:blipFill>
        <p:spPr bwMode="auto">
          <a:xfrm>
            <a:off x="214282" y="214290"/>
            <a:ext cx="7500990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286644" y="6215082"/>
            <a:ext cx="1249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17 группа</a:t>
            </a:r>
            <a:endParaRPr lang="ru-RU" sz="2000" dirty="0"/>
          </a:p>
        </p:txBody>
      </p:sp>
      <p:pic>
        <p:nvPicPr>
          <p:cNvPr id="6" name="Рисунок 5" descr="C:\Users\МДОУ 23\Desktop\photo_5334661488775466022_y.jpg"/>
          <p:cNvPicPr/>
          <p:nvPr/>
        </p:nvPicPr>
        <p:blipFill>
          <a:blip r:embed="rId3" cstate="print"/>
          <a:srcRect r="-40" b="9302"/>
          <a:stretch>
            <a:fillRect/>
          </a:stretch>
        </p:blipFill>
        <p:spPr bwMode="auto">
          <a:xfrm>
            <a:off x="7786710" y="285728"/>
            <a:ext cx="124688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7030A0"/>
                </a:solidFill>
              </a:rPr>
              <a:t>Творческая  игра для педагогов </a:t>
            </a:r>
            <a:r>
              <a:rPr lang="ru-RU" sz="3200" b="1" dirty="0" smtClean="0">
                <a:solidFill>
                  <a:srgbClr val="C00000"/>
                </a:solidFill>
              </a:rPr>
              <a:t>«Мечты из страны детства» </a:t>
            </a:r>
            <a:r>
              <a:rPr lang="ru-RU" sz="3200" b="1" dirty="0" smtClean="0">
                <a:solidFill>
                  <a:srgbClr val="7030A0"/>
                </a:solidFill>
              </a:rPr>
              <a:t>- педагоги дарят друг другу подарки /рисунки, коллажи, поделки и т. д.), исполняя их детские мечты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https://avatars.mds.yandex.net/i?id=eeed4f54b0014a2ce195f6e976a914608b90b2dc-12422392-images-thumbs&amp;n=13"/>
          <p:cNvPicPr>
            <a:picLocks noGrp="1"/>
          </p:cNvPicPr>
          <p:nvPr>
            <p:ph idx="1"/>
          </p:nvPr>
        </p:nvPicPr>
        <p:blipFill>
          <a:blip r:embed="rId2"/>
          <a:srcRect l="11683" r="11352" b="2078"/>
          <a:stretch>
            <a:fillRect/>
          </a:stretch>
        </p:blipFill>
        <p:spPr bwMode="auto">
          <a:xfrm>
            <a:off x="1571604" y="2143116"/>
            <a:ext cx="6215106" cy="435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МДОУ 23\Desktop\photo_5334661488775466056_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947150" y="142852"/>
            <a:ext cx="3000396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МДОУ 23\Desktop\photo_5334661488775466053_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6001" r="3622" b="25953"/>
          <a:stretch>
            <a:fillRect/>
          </a:stretch>
        </p:blipFill>
        <p:spPr bwMode="auto">
          <a:xfrm>
            <a:off x="142844" y="142852"/>
            <a:ext cx="5693509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МДОУ 23\Desktop\photo_5334661488775466052_y.jpg"/>
          <p:cNvPicPr>
            <a:picLocks noChangeAspect="1" noChangeArrowheads="1"/>
          </p:cNvPicPr>
          <p:nvPr/>
        </p:nvPicPr>
        <p:blipFill>
          <a:blip r:embed="rId4"/>
          <a:srcRect l="14326" t="8954" r="18821" b="5092"/>
          <a:stretch>
            <a:fillRect/>
          </a:stretch>
        </p:blipFill>
        <p:spPr bwMode="auto">
          <a:xfrm rot="16694103">
            <a:off x="4210794" y="3217999"/>
            <a:ext cx="2372148" cy="406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857760"/>
            <a:ext cx="2282364" cy="180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Психодиагностика на «Неделе»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532859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ownloads\photo_5332681766550048011_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1866" y="672050"/>
            <a:ext cx="3683537" cy="275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ownloads\photo_5332681766550048009_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714752"/>
            <a:ext cx="357190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МДОУ 23\Downloads\photo_5332681766550048013_y.jpg"/>
          <p:cNvPicPr>
            <a:picLocks noGrp="1"/>
          </p:cNvPicPr>
          <p:nvPr>
            <p:ph idx="1"/>
          </p:nvPr>
        </p:nvPicPr>
        <p:blipFill>
          <a:blip r:embed="rId4"/>
          <a:srcRect l="20280" t="4953" r="8723" b="2174"/>
          <a:stretch>
            <a:fillRect/>
          </a:stretch>
        </p:blipFill>
        <p:spPr bwMode="auto">
          <a:xfrm>
            <a:off x="162027" y="319934"/>
            <a:ext cx="1981081" cy="339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ownloads\photo_5332681766550048014_y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1785926"/>
            <a:ext cx="2677303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348" y="4572008"/>
            <a:ext cx="15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Группа №17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</a:rPr>
              <a:t>Тортик</a:t>
            </a:r>
            <a:r>
              <a:rPr lang="ru-RU" b="1" dirty="0" smtClean="0">
                <a:solidFill>
                  <a:srgbClr val="002060"/>
                </a:solidFill>
              </a:rPr>
              <a:t> для гномика»</a:t>
            </a: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ru-RU" dirty="0" err="1" smtClean="0">
                <a:solidFill>
                  <a:srgbClr val="002060"/>
                </a:solidFill>
              </a:rPr>
              <a:t>цветорисуночный</a:t>
            </a:r>
            <a:r>
              <a:rPr lang="ru-RU" dirty="0" smtClean="0">
                <a:solidFill>
                  <a:srgbClr val="002060"/>
                </a:solidFill>
              </a:rPr>
              <a:t> тест оценки психического состояния дошкольников)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Представленная методика адаптирована А.О. Прохоровым и Г.Н. </a:t>
            </a:r>
            <a:r>
              <a:rPr lang="ru-RU" dirty="0" err="1" smtClean="0">
                <a:solidFill>
                  <a:srgbClr val="002060"/>
                </a:solidFill>
              </a:rPr>
              <a:t>Генинг</a:t>
            </a:r>
            <a:r>
              <a:rPr lang="ru-RU" dirty="0" smtClean="0">
                <a:solidFill>
                  <a:srgbClr val="002060"/>
                </a:solidFill>
              </a:rPr>
              <a:t>, модификация — С.И. Даниловой.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i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 определение психического состояния ребенка.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При обработке учитывались особенности изображения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Подсчитывался цветовой показатель 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 обследовании приняли участие </a:t>
            </a:r>
            <a:r>
              <a:rPr lang="ru-RU" dirty="0" smtClean="0">
                <a:solidFill>
                  <a:srgbClr val="C00000"/>
                </a:solidFill>
              </a:rPr>
              <a:t>64 чел</a:t>
            </a:r>
            <a:r>
              <a:rPr lang="ru-RU" dirty="0" smtClean="0">
                <a:solidFill>
                  <a:srgbClr val="002060"/>
                </a:solidFill>
              </a:rPr>
              <a:t>. детей старших групп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FF0000"/>
                </a:solidFill>
              </a:rPr>
              <a:t>По результатам обследования</a:t>
            </a:r>
            <a:r>
              <a:rPr lang="ru-RU" dirty="0" smtClean="0">
                <a:solidFill>
                  <a:srgbClr val="002060"/>
                </a:solidFill>
              </a:rPr>
              <a:t>, у большинства детей в группе присутствует положительный эмоциональный фон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3813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</a:rPr>
              <a:t>Тортик</a:t>
            </a:r>
            <a:r>
              <a:rPr lang="ru-RU" sz="2400" b="1" dirty="0" smtClean="0">
                <a:solidFill>
                  <a:srgbClr val="002060"/>
                </a:solidFill>
              </a:rPr>
              <a:t> для гномика» </a:t>
            </a:r>
            <a:r>
              <a:rPr lang="ru-RU" sz="2400" b="1" dirty="0" err="1" smtClean="0">
                <a:solidFill>
                  <a:srgbClr val="002060"/>
                </a:solidFill>
              </a:rPr>
              <a:t>цветорисуночная</a:t>
            </a:r>
            <a:r>
              <a:rPr lang="ru-RU" sz="2400" b="1" dirty="0" smtClean="0">
                <a:solidFill>
                  <a:srgbClr val="002060"/>
                </a:solidFill>
              </a:rPr>
              <a:t> методика определения эмоционального состояния дошкольников, группы №12,13,18,20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User\Downloads\photo_5330533196275322444_y.jpg"/>
          <p:cNvPicPr>
            <a:picLocks noGrp="1"/>
          </p:cNvPicPr>
          <p:nvPr>
            <p:ph idx="1"/>
          </p:nvPr>
        </p:nvPicPr>
        <p:blipFill>
          <a:blip r:embed="rId2" cstate="print"/>
          <a:srcRect l="1124" t="26338" r="3211" b="14775"/>
          <a:stretch>
            <a:fillRect/>
          </a:stretch>
        </p:blipFill>
        <p:spPr bwMode="auto">
          <a:xfrm>
            <a:off x="467544" y="1628800"/>
            <a:ext cx="8280920" cy="406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1944216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Анкета для родителей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«</a:t>
            </a:r>
            <a:r>
              <a:rPr lang="ru-RU" sz="2700" b="1" dirty="0" smtClean="0">
                <a:solidFill>
                  <a:srgbClr val="002060"/>
                </a:solidFill>
              </a:rPr>
              <a:t>Влияние семьи на становление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 личности ребенка»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5040560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C00000"/>
                </a:solidFill>
              </a:rPr>
              <a:t>Цель: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изучить внутрисемейные социально-психологические факторы, влияющие на воспитание детей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</a:rPr>
              <a:t>В анкетировании приняли участие родители детей старших групп в количестве 20 человек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</a:rPr>
              <a:t>По результатам анкетирования выяснилось</a:t>
            </a:r>
            <a:r>
              <a:rPr lang="ru-RU" sz="1600" i="1" dirty="0" smtClean="0">
                <a:solidFill>
                  <a:srgbClr val="002060"/>
                </a:solidFill>
              </a:rPr>
              <a:t>: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</a:rPr>
              <a:t>100% родителей считают, что</a:t>
            </a:r>
            <a:r>
              <a:rPr lang="ru-RU" sz="1600" b="1" i="1" dirty="0" smtClean="0">
                <a:solidFill>
                  <a:srgbClr val="002060"/>
                </a:solidFill>
              </a:rPr>
              <a:t> главным институтом воспитания детей является семья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1600" b="1" i="1" dirty="0" smtClean="0">
                <a:solidFill>
                  <a:srgbClr val="002060"/>
                </a:solidFill>
              </a:rPr>
              <a:t>100% родителей считают главными в воспитании маленького человека наличие </a:t>
            </a:r>
            <a:r>
              <a:rPr lang="ru-RU" sz="1600" i="1" dirty="0" smtClean="0">
                <a:solidFill>
                  <a:srgbClr val="002060"/>
                </a:solidFill>
              </a:rPr>
              <a:t>нравственной связи родителей с ребенком и достижение душевного единства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</a:rPr>
              <a:t>Большинство родителей считают, что </a:t>
            </a:r>
            <a:r>
              <a:rPr lang="ru-RU" sz="1600" b="1" i="1" dirty="0" smtClean="0">
                <a:solidFill>
                  <a:srgbClr val="002060"/>
                </a:solidFill>
              </a:rPr>
              <a:t>для формирования психически здоровой личности ребенка необходимо </a:t>
            </a:r>
            <a:r>
              <a:rPr lang="ru-RU" sz="1600" i="1" dirty="0" smtClean="0">
                <a:solidFill>
                  <a:srgbClr val="002060"/>
                </a:solidFill>
              </a:rPr>
              <a:t>придерживаться одной позиции в воспитании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</a:rPr>
              <a:t>Все родители согласны, что безнравственность, наличие аморального стиля и тона отношений в семье  - это главные </a:t>
            </a:r>
            <a:r>
              <a:rPr lang="ru-RU" sz="1600" b="1" i="1" dirty="0" smtClean="0">
                <a:solidFill>
                  <a:srgbClr val="002060"/>
                </a:solidFill>
              </a:rPr>
              <a:t>негативные факторы  семейного воспитания, а к положительным факторам семейного воспитания относятся </a:t>
            </a:r>
            <a:r>
              <a:rPr lang="ru-RU" sz="1600" i="1" dirty="0" smtClean="0">
                <a:solidFill>
                  <a:srgbClr val="002060"/>
                </a:solidFill>
              </a:rPr>
              <a:t>уважительное отношение всех членов семьи и закладка представлений об устройстве мира, о плохом и хорошем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1600" i="1" dirty="0" smtClean="0">
                <a:solidFill>
                  <a:srgbClr val="002060"/>
                </a:solidFill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</a:rPr>
              <a:t>Родители так описывают свой стиль воспитания и взаимодействия с ребенком: атмосфера доверия и взаимопонимания, уважение к личности ребёнка эмоциональная поддержка, поощрение, требовательность и контроль</a:t>
            </a:r>
            <a:r>
              <a:rPr lang="ru-RU" sz="1600" b="1" dirty="0" smtClean="0">
                <a:solidFill>
                  <a:srgbClr val="002060"/>
                </a:solidFill>
              </a:rPr>
              <a:t>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i="1" dirty="0" smtClean="0"/>
              <a:t> </a:t>
            </a:r>
            <a:endParaRPr lang="ru-RU" sz="1600" i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Спасибо за активное участие! </a:t>
            </a:r>
          </a:p>
          <a:p>
            <a:pPr>
              <a:buNone/>
            </a:pPr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Здоровья!</a:t>
            </a:r>
          </a:p>
          <a:p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       Творческих успехов!</a:t>
            </a:r>
          </a:p>
          <a:p>
            <a:endParaRPr lang="ru-RU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                        Вдохновения!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Каждый день в течении недели дети заряжались (радостью, любовью, праздничным настроением, сладостями и творчеством) и за это получали подарки.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МДОУ 23\Downloads\photo_5332681766550048027_y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26"/>
            <a:ext cx="6362720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429520" y="6072206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№17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8654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Зарядись сладостями и радостью)!</a:t>
            </a:r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МДОУ 23\Downloads\photo_5332681766550048022_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427640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ownloads\photo_5332681766550048021_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429000"/>
            <a:ext cx="4303652" cy="323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ownloads\photo_5332681766550048029_y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928670"/>
            <a:ext cx="2813509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929454" y="5643578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№17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32681766550048033_y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560363" cy="391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ownloads\photo_5332681766550048032_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000240"/>
            <a:ext cx="3429024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14480" y="5214950"/>
            <a:ext cx="13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Группа №17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662</Words>
  <Application>Microsoft Office PowerPoint</Application>
  <PresentationFormat>Экран (4:3)</PresentationFormat>
  <Paragraphs>149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 МБДОУ детский сад № 23, г. Ковров </vt:lpstr>
      <vt:lpstr>Слайд 2</vt:lpstr>
      <vt:lpstr>Оформление «Недели»</vt:lpstr>
      <vt:lpstr>Слайд 4</vt:lpstr>
      <vt:lpstr>Слайд 5</vt:lpstr>
      <vt:lpstr>Слайд 6</vt:lpstr>
      <vt:lpstr>Каждый день в течении недели дети заряжались (радостью, любовью, праздничным настроением, сладостями и творчеством) и за это получали подарки. </vt:lpstr>
      <vt:lpstr>Слайд 8</vt:lpstr>
      <vt:lpstr>Слайд 9</vt:lpstr>
      <vt:lpstr> Понедельник (08.12.) «День правовой поддержки ребёнка!» (Я имею право…!)  </vt:lpstr>
      <vt:lpstr> Занятие «Браслет настроения»  (Цель: снизить психо-эмоциональное напряжение, поднять настроение), группа №18</vt:lpstr>
      <vt:lpstr>Слайд 12</vt:lpstr>
      <vt:lpstr>Занятие «Браслет настроения»  (Цель: снизить психо-эмоциональное напряжение, поднять настроение), группа №19</vt:lpstr>
      <vt:lpstr>Творческое задание:  Коллективное изготовление плакатов «Я имею право…!»</vt:lpstr>
      <vt:lpstr>Слайд 15</vt:lpstr>
      <vt:lpstr>Слайд 16</vt:lpstr>
      <vt:lpstr>Слайд 17</vt:lpstr>
      <vt:lpstr>Слайд 18</vt:lpstr>
      <vt:lpstr>Слайд 19</vt:lpstr>
      <vt:lpstr>Вторник (09. 12.) «Мы такие разные!» (Каждый ребёнок уникален!)</vt:lpstr>
      <vt:lpstr>  Занятие «Как колобок искал улыбку» ( 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), группа №8</vt:lpstr>
      <vt:lpstr>Занятие «Браслет настроения»  (Цель: снизить психо-эмоциональное напряжение, поднять настроение), группа №5</vt:lpstr>
      <vt:lpstr>Рисунки «Портрет моего друга»</vt:lpstr>
      <vt:lpstr>Слайд 24</vt:lpstr>
      <vt:lpstr>Слайд 25</vt:lpstr>
      <vt:lpstr>Слайд 26</vt:lpstr>
      <vt:lpstr>Слайд 27</vt:lpstr>
      <vt:lpstr>Среда (10. 12) «Современные дети –какие они?» ( Мы из настоящего!)</vt:lpstr>
      <vt:lpstr>Совместная Творческая работа воспитателей с детьми  Инфографика о Новогоднем  празднике, включая картинки, символы и краткую информацию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Рисунки детей   «Мечты современных детей»</vt:lpstr>
      <vt:lpstr>Слайд 38</vt:lpstr>
      <vt:lpstr>Четверг (11.12.) Стиль жизни - здоровье» (здоровый педагог – здоровые дети)</vt:lpstr>
      <vt:lpstr>Занятие «Как колобок искал улыбку» ( 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), группа №17</vt:lpstr>
      <vt:lpstr>Занятие «Как колобок искал улыбку» ( 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), группа №16</vt:lpstr>
      <vt:lpstr>Слайд 42</vt:lpstr>
      <vt:lpstr>Тренинг для педагогов по саморегуляции </vt:lpstr>
      <vt:lpstr> Пятница (12.12) «Образец поведения ребёнок ищет в семье» </vt:lpstr>
      <vt:lpstr>Занятие «Как колобок искал улыбку» ( цель: развитие коммуникативных навыков, укрепление позитивного отношения к окружающим, несмотря на различия, развитие рефлексии и способности к осознанию своих чувств ), группа №11</vt:lpstr>
      <vt:lpstr>Слайд 46</vt:lpstr>
      <vt:lpstr>Слайд 47</vt:lpstr>
      <vt:lpstr>Слайд 48</vt:lpstr>
      <vt:lpstr>Акция «По следам счастья»</vt:lpstr>
      <vt:lpstr>Слайд 50</vt:lpstr>
      <vt:lpstr>Семейная Фотоакция  «Здоровье, как стиль жизни»</vt:lpstr>
      <vt:lpstr>Слайд 52</vt:lpstr>
      <vt:lpstr>Слайд 53</vt:lpstr>
      <vt:lpstr>Слайд 54</vt:lpstr>
      <vt:lpstr>Слайд 55</vt:lpstr>
      <vt:lpstr>Слайд 56</vt:lpstr>
      <vt:lpstr> Творческая  игра для педагогов «Мечты из страны детства» - педагоги дарят друг другу подарки /рисунки, коллажи, поделки и т. д.), исполняя их детские мечты </vt:lpstr>
      <vt:lpstr>Слайд 58</vt:lpstr>
      <vt:lpstr>Психодиагностика на «Неделе»</vt:lpstr>
      <vt:lpstr>Слайд 60</vt:lpstr>
      <vt:lpstr>«Тортик для гномика» цветорисуночная методика определения эмоционального состояния дошкольников, группы №12,13,18,20 </vt:lpstr>
      <vt:lpstr> Анкета для родителей «Влияние семьи на становление  личности ребенка» </vt:lpstr>
      <vt:lpstr>Слайд 63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№ 23, г. Ковров</dc:title>
  <dc:creator>МДОУ 23</dc:creator>
  <cp:lastModifiedBy>МДОУ 23</cp:lastModifiedBy>
  <cp:revision>54</cp:revision>
  <dcterms:created xsi:type="dcterms:W3CDTF">2025-12-11T09:01:17Z</dcterms:created>
  <dcterms:modified xsi:type="dcterms:W3CDTF">2025-12-17T08:55:47Z</dcterms:modified>
</cp:coreProperties>
</file>