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363" r:id="rId6"/>
    <p:sldId id="260" r:id="rId7"/>
    <p:sldId id="261" r:id="rId8"/>
    <p:sldId id="264" r:id="rId9"/>
    <p:sldId id="262" r:id="rId10"/>
    <p:sldId id="265" r:id="rId11"/>
    <p:sldId id="263" r:id="rId12"/>
    <p:sldId id="266" r:id="rId13"/>
    <p:sldId id="267" r:id="rId14"/>
    <p:sldId id="293" r:id="rId15"/>
    <p:sldId id="294" r:id="rId16"/>
    <p:sldId id="273" r:id="rId17"/>
    <p:sldId id="268" r:id="rId18"/>
    <p:sldId id="272" r:id="rId19"/>
    <p:sldId id="269" r:id="rId20"/>
    <p:sldId id="270" r:id="rId21"/>
    <p:sldId id="271" r:id="rId22"/>
    <p:sldId id="280" r:id="rId23"/>
    <p:sldId id="279" r:id="rId24"/>
    <p:sldId id="283" r:id="rId25"/>
    <p:sldId id="284" r:id="rId26"/>
    <p:sldId id="285" r:id="rId27"/>
    <p:sldId id="286" r:id="rId28"/>
    <p:sldId id="287" r:id="rId29"/>
    <p:sldId id="292" r:id="rId30"/>
    <p:sldId id="288" r:id="rId31"/>
    <p:sldId id="339" r:id="rId32"/>
    <p:sldId id="281" r:id="rId33"/>
    <p:sldId id="300" r:id="rId34"/>
    <p:sldId id="289" r:id="rId35"/>
    <p:sldId id="290" r:id="rId36"/>
    <p:sldId id="324" r:id="rId37"/>
    <p:sldId id="291" r:id="rId38"/>
    <p:sldId id="313" r:id="rId39"/>
    <p:sldId id="301" r:id="rId40"/>
    <p:sldId id="302" r:id="rId41"/>
    <p:sldId id="303" r:id="rId42"/>
    <p:sldId id="304" r:id="rId43"/>
    <p:sldId id="308" r:id="rId44"/>
    <p:sldId id="342" r:id="rId45"/>
    <p:sldId id="305" r:id="rId46"/>
    <p:sldId id="306" r:id="rId47"/>
    <p:sldId id="309" r:id="rId48"/>
    <p:sldId id="312" r:id="rId49"/>
    <p:sldId id="315" r:id="rId50"/>
    <p:sldId id="334" r:id="rId51"/>
    <p:sldId id="335" r:id="rId52"/>
    <p:sldId id="336" r:id="rId53"/>
    <p:sldId id="341" r:id="rId54"/>
    <p:sldId id="337" r:id="rId55"/>
    <p:sldId id="338" r:id="rId56"/>
    <p:sldId id="340" r:id="rId57"/>
    <p:sldId id="316" r:id="rId58"/>
    <p:sldId id="317" r:id="rId59"/>
    <p:sldId id="318" r:id="rId60"/>
    <p:sldId id="319" r:id="rId61"/>
    <p:sldId id="322" r:id="rId62"/>
    <p:sldId id="323" r:id="rId63"/>
    <p:sldId id="321" r:id="rId64"/>
    <p:sldId id="320" r:id="rId65"/>
    <p:sldId id="333" r:id="rId66"/>
    <p:sldId id="352" r:id="rId67"/>
    <p:sldId id="353" r:id="rId68"/>
    <p:sldId id="354" r:id="rId69"/>
    <p:sldId id="355" r:id="rId70"/>
    <p:sldId id="357" r:id="rId71"/>
    <p:sldId id="314" r:id="rId72"/>
    <p:sldId id="277" r:id="rId73"/>
    <p:sldId id="274" r:id="rId74"/>
    <p:sldId id="348" r:id="rId75"/>
    <p:sldId id="349" r:id="rId76"/>
    <p:sldId id="350" r:id="rId77"/>
    <p:sldId id="351" r:id="rId78"/>
    <p:sldId id="359" r:id="rId79"/>
    <p:sldId id="343" r:id="rId80"/>
    <p:sldId id="344" r:id="rId81"/>
    <p:sldId id="295" r:id="rId82"/>
    <p:sldId id="296" r:id="rId83"/>
    <p:sldId id="360" r:id="rId84"/>
    <p:sldId id="307" r:id="rId85"/>
    <p:sldId id="325" r:id="rId86"/>
    <p:sldId id="326" r:id="rId87"/>
    <p:sldId id="327" r:id="rId88"/>
    <p:sldId id="330" r:id="rId89"/>
    <p:sldId id="365" r:id="rId90"/>
    <p:sldId id="328" r:id="rId91"/>
    <p:sldId id="329" r:id="rId92"/>
    <p:sldId id="297" r:id="rId93"/>
    <p:sldId id="331" r:id="rId94"/>
    <p:sldId id="332" r:id="rId95"/>
    <p:sldId id="345" r:id="rId96"/>
    <p:sldId id="346" r:id="rId97"/>
    <p:sldId id="347" r:id="rId98"/>
    <p:sldId id="361" r:id="rId99"/>
    <p:sldId id="362" r:id="rId100"/>
    <p:sldId id="356" r:id="rId101"/>
  </p:sldIdLst>
  <p:sldSz cx="9144000" cy="6858000" type="screen4x3"/>
  <p:notesSz cx="6858000" cy="9144000"/>
  <p:custDataLst>
    <p:tags r:id="rId102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325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777" autoAdjust="0"/>
    <p:restoredTop sz="94660"/>
  </p:normalViewPr>
  <p:slideViewPr>
    <p:cSldViewPr>
      <p:cViewPr>
        <p:scale>
          <a:sx n="94" d="100"/>
          <a:sy n="94" d="100"/>
        </p:scale>
        <p:origin x="-1278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ags" Target="tags/tag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7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i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3258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CEB2A-5E76-49D2-8184-EC9166F64D98}" type="datetimeFigureOut">
              <a:rPr lang="ru-RU" smtClean="0"/>
              <a:pPr/>
              <a:t>01.01.2009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916DA-FC77-49C8-8197-B16DACF2FF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732774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CEB2A-5E76-49D2-8184-EC9166F64D98}" type="datetimeFigureOut">
              <a:rPr lang="ru-RU" smtClean="0"/>
              <a:pPr/>
              <a:t>01.01.2009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916DA-FC77-49C8-8197-B16DACF2FF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12693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CEB2A-5E76-49D2-8184-EC9166F64D98}" type="datetimeFigureOut">
              <a:rPr lang="ru-RU" smtClean="0"/>
              <a:pPr/>
              <a:t>01.01.2009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916DA-FC77-49C8-8197-B16DACF2FF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66294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CEB2A-5E76-49D2-8184-EC9166F64D98}" type="datetimeFigureOut">
              <a:rPr lang="ru-RU" smtClean="0"/>
              <a:pPr/>
              <a:t>01.01.2009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916DA-FC77-49C8-8197-B16DACF2FF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99085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00206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CEB2A-5E76-49D2-8184-EC9166F64D98}" type="datetimeFigureOut">
              <a:rPr lang="ru-RU" smtClean="0"/>
              <a:pPr/>
              <a:t>01.01.2009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916DA-FC77-49C8-8197-B16DACF2FF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13098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CEB2A-5E76-49D2-8184-EC9166F64D98}" type="datetimeFigureOut">
              <a:rPr lang="ru-RU" smtClean="0"/>
              <a:pPr/>
              <a:t>01.01.2009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916DA-FC77-49C8-8197-B16DACF2FF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31016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CEB2A-5E76-49D2-8184-EC9166F64D98}" type="datetimeFigureOut">
              <a:rPr lang="ru-RU" smtClean="0"/>
              <a:pPr/>
              <a:t>01.01.2009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916DA-FC77-49C8-8197-B16DACF2FF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75661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CEB2A-5E76-49D2-8184-EC9166F64D98}" type="datetimeFigureOut">
              <a:rPr lang="ru-RU" smtClean="0"/>
              <a:pPr/>
              <a:t>01.01.2009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916DA-FC77-49C8-8197-B16DACF2FF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02806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CEB2A-5E76-49D2-8184-EC9166F64D98}" type="datetimeFigureOut">
              <a:rPr lang="ru-RU" smtClean="0"/>
              <a:pPr/>
              <a:t>01.01.2009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916DA-FC77-49C8-8197-B16DACF2FF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33841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CEB2A-5E76-49D2-8184-EC9166F64D98}" type="datetimeFigureOut">
              <a:rPr lang="ru-RU" smtClean="0"/>
              <a:pPr/>
              <a:t>01.01.2009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916DA-FC77-49C8-8197-B16DACF2FF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09734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CEB2A-5E76-49D2-8184-EC9166F64D98}" type="datetimeFigureOut">
              <a:rPr lang="ru-RU" smtClean="0"/>
              <a:pPr/>
              <a:t>01.01.2009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916DA-FC77-49C8-8197-B16DACF2FF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06212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FCEB2A-5E76-49D2-8184-EC9166F64D98}" type="datetimeFigureOut">
              <a:rPr lang="ru-RU" smtClean="0"/>
              <a:pPr/>
              <a:t>01.01.2009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A916DA-FC77-49C8-8197-B16DACF2FF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21163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800" b="0" kern="1200">
          <a:solidFill>
            <a:srgbClr val="002060"/>
          </a:solidFill>
          <a:latin typeface="Bookman Old Style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i="1" kern="1200">
          <a:solidFill>
            <a:schemeClr val="tx1"/>
          </a:solidFill>
          <a:latin typeface="Bookman Old Style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i="1" kern="1200">
          <a:solidFill>
            <a:schemeClr val="tx1"/>
          </a:solidFill>
          <a:latin typeface="Bookman Old Style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i="1" kern="1200">
          <a:solidFill>
            <a:schemeClr val="tx1"/>
          </a:solidFill>
          <a:latin typeface="Bookman Old Style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i="1" kern="1200">
          <a:solidFill>
            <a:schemeClr val="tx1"/>
          </a:solidFill>
          <a:latin typeface="Bookman Old Style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i="1" kern="1200">
          <a:solidFill>
            <a:schemeClr val="tx1"/>
          </a:solidFill>
          <a:latin typeface="Bookman Old Style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9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2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1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4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2.jpe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8.jpeg"/><Relationship Id="rId5" Type="http://schemas.openxmlformats.org/officeDocument/2006/relationships/image" Target="../media/image207.jpeg"/><Relationship Id="rId4" Type="http://schemas.openxmlformats.org/officeDocument/2006/relationships/image" Target="../media/image206.jpe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eg"/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eg"/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3.jpeg"/><Relationship Id="rId4" Type="http://schemas.openxmlformats.org/officeDocument/2006/relationships/image" Target="../media/image222.jpe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eg"/><Relationship Id="rId7" Type="http://schemas.openxmlformats.org/officeDocument/2006/relationships/image" Target="../media/image235.png"/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4.jpeg"/><Relationship Id="rId5" Type="http://schemas.openxmlformats.org/officeDocument/2006/relationships/image" Target="../media/image233.jpeg"/><Relationship Id="rId4" Type="http://schemas.openxmlformats.org/officeDocument/2006/relationships/image" Target="../media/image232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484784"/>
            <a:ext cx="7772400" cy="216023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«</a:t>
            </a:r>
            <a:r>
              <a:rPr lang="ru-RU" sz="3600" dirty="0" smtClean="0">
                <a:latin typeface="Monotype Corsiva" pitchFamily="66" charset="0"/>
              </a:rPr>
              <a:t>Эмоциональное благополучие, важный фактор в укреплении и сохранении психологического здоровья всех участников образовательного процесса»</a:t>
            </a:r>
            <a:endParaRPr lang="ru-RU" sz="3600" dirty="0"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ru-RU" b="1" u="sng" dirty="0" smtClean="0">
                <a:latin typeface="Monotype Corsiva" pitchFamily="66" charset="0"/>
              </a:rPr>
              <a:t>Девиз недели:</a:t>
            </a:r>
          </a:p>
          <a:p>
            <a:pPr algn="r"/>
            <a:r>
              <a:rPr lang="ru-RU" b="1" u="sng" dirty="0" smtClean="0">
                <a:latin typeface="Monotype Corsiva" pitchFamily="66" charset="0"/>
              </a:rPr>
              <a:t> «Научись управлять собой!»</a:t>
            </a:r>
            <a:endParaRPr lang="ru-RU" dirty="0" smtClean="0">
              <a:latin typeface="Monotype Corsiva" pitchFamily="66" charset="0"/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15616" y="476672"/>
            <a:ext cx="68407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Неделя психологии </a:t>
            </a:r>
            <a:endParaRPr lang="ru-RU" sz="4800" b="1" dirty="0">
              <a:latin typeface="Monotype Corsiva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27984" y="566124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alt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Подготовила и провела:</a:t>
            </a:r>
          </a:p>
          <a:p>
            <a:pPr algn="r"/>
            <a:r>
              <a:rPr lang="ru-RU" alt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педагог-психолог</a:t>
            </a:r>
          </a:p>
          <a:p>
            <a:pPr algn="r"/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Кожина Н.Ю.</a:t>
            </a:r>
            <a:endParaRPr lang="ru-RU" sz="24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71800" y="6237312"/>
            <a:ext cx="23358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Monotype Corsiva" pitchFamily="66" charset="0"/>
                <a:cs typeface="Arial" charset="0"/>
              </a:rPr>
              <a:t>г. Ковров, 2021 год</a:t>
            </a:r>
          </a:p>
        </p:txBody>
      </p:sp>
      <p:pic>
        <p:nvPicPr>
          <p:cNvPr id="7" name="Рисунок 6" descr="https://kanevskaya.tv/wp-content/uploads/2018/04/images_zamsem1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3861048"/>
            <a:ext cx="2160240" cy="1872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90533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https://st2.depositphotos.com/8015362/10993/v/950/depositphotos_109935900-stock-illustration-illustration-on-white-background-of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083415">
            <a:off x="2832023" y="1197076"/>
            <a:ext cx="2661214" cy="29289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Monotype Corsiva" pitchFamily="66" charset="0"/>
              </a:rPr>
              <a:t>ООД с детьми средней группы №12 «Волшебники настроения»</a:t>
            </a:r>
            <a:br>
              <a:rPr lang="ru-RU" sz="2800" b="1" dirty="0" smtClean="0">
                <a:latin typeface="Monotype Corsiva" pitchFamily="66" charset="0"/>
              </a:rPr>
            </a:br>
            <a:r>
              <a:rPr lang="ru-RU" sz="2800" dirty="0" smtClean="0">
                <a:latin typeface="Monotype Corsiva" pitchFamily="66" charset="0"/>
              </a:rPr>
              <a:t>(продуктивная деятельность)</a:t>
            </a:r>
            <a:endParaRPr lang="ru-RU" sz="2800" dirty="0"/>
          </a:p>
        </p:txBody>
      </p:sp>
      <p:pic>
        <p:nvPicPr>
          <p:cNvPr id="4" name="Содержимое 3" descr="C:\Users\МДОУ 23\Desktop\фото понедельник\IMG_20211122_151942.jpg"/>
          <p:cNvPicPr>
            <a:picLocks noGrp="1"/>
          </p:cNvPicPr>
          <p:nvPr>
            <p:ph idx="1"/>
          </p:nvPr>
        </p:nvPicPr>
        <p:blipFill>
          <a:blip r:embed="rId3" cstate="print"/>
          <a:srcRect r="-140" b="21835"/>
          <a:stretch>
            <a:fillRect/>
          </a:stretch>
        </p:blipFill>
        <p:spPr bwMode="auto">
          <a:xfrm rot="21199185">
            <a:off x="469329" y="1498367"/>
            <a:ext cx="2295438" cy="3290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МДОУ 23\Desktop\фото понедельник\IMG_20211122_152003_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88070">
            <a:off x="1886401" y="3520380"/>
            <a:ext cx="2535131" cy="3174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Users\МДОУ 23\Desktop\фото понедельник\IMG_20211122_152029_1.jpg"/>
          <p:cNvPicPr/>
          <p:nvPr/>
        </p:nvPicPr>
        <p:blipFill>
          <a:blip r:embed="rId5" cstate="print"/>
          <a:srcRect r="2174" b="10217"/>
          <a:stretch>
            <a:fillRect/>
          </a:stretch>
        </p:blipFill>
        <p:spPr bwMode="auto">
          <a:xfrm rot="21177537">
            <a:off x="4894198" y="3583951"/>
            <a:ext cx="1984942" cy="3029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МДОУ 23\Desktop\фото понедельник\IMG_20211122_152017.jpg"/>
          <p:cNvPicPr/>
          <p:nvPr/>
        </p:nvPicPr>
        <p:blipFill>
          <a:blip r:embed="rId6" cstate="print"/>
          <a:srcRect r="1761" b="29879"/>
          <a:stretch>
            <a:fillRect/>
          </a:stretch>
        </p:blipFill>
        <p:spPr bwMode="auto">
          <a:xfrm rot="19981764">
            <a:off x="5956011" y="1539287"/>
            <a:ext cx="2266839" cy="3153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ttps://ds04.infourok.ru/uploads/ex/0e60/00073a4f-cbf767d3/img22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1363111">
            <a:off x="589575" y="378122"/>
            <a:ext cx="7799057" cy="5905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 rot="20863103">
            <a:off x="4476914" y="2994113"/>
            <a:ext cx="34478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 smtClean="0">
                <a:solidFill>
                  <a:srgbClr val="FF0000"/>
                </a:solidFill>
                <a:latin typeface="Monotype Corsiva" pitchFamily="66" charset="0"/>
              </a:rPr>
              <a:t>Успехов в …</a:t>
            </a:r>
            <a:endParaRPr lang="ru-RU" sz="4800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МДОУ 23\Desktop\фото нед психологии\фото вторник\IMG-ad55da9358bb7c6b88313af7ff52f7c6-V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350080">
            <a:off x="5799773" y="1540160"/>
            <a:ext cx="2661090" cy="3040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Users\МДОУ 23\Desktop\фото нед психологии\фото вторник\IMG-6a19405e7ddc780dd6fdcc9973f808fd-V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3357562"/>
            <a:ext cx="2714644" cy="3205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latin typeface="Monotype Corsiva" pitchFamily="66" charset="0"/>
              </a:rPr>
              <a:t>ООД с диагностикой моральных представлений с детьми подготовительной группы №11 «Доброжелательность»</a:t>
            </a:r>
            <a:r>
              <a:rPr lang="ru-RU" sz="2800" dirty="0" smtClean="0">
                <a:latin typeface="Monotype Corsiva" pitchFamily="66" charset="0"/>
              </a:rPr>
              <a:t> </a:t>
            </a:r>
            <a:endParaRPr lang="ru-RU" sz="2800" dirty="0">
              <a:latin typeface="Monotype Corsiva" pitchFamily="66" charset="0"/>
            </a:endParaRPr>
          </a:p>
        </p:txBody>
      </p:sp>
      <p:pic>
        <p:nvPicPr>
          <p:cNvPr id="4" name="Содержимое 3" descr="C:\Users\МДОУ 23\Desktop\фото нед психологии\фото вторник\IMG-58db38dcd9ddfd51096b2e6b8476b1b6-V.jpg"/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21325939">
            <a:off x="1285852" y="1285860"/>
            <a:ext cx="2571768" cy="3071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МДОУ 23\Desktop\фото нед психологии\фото вторник\IMG-db7b9887038d0770b46c8c5cae84c63b-V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50073">
            <a:off x="424333" y="3607773"/>
            <a:ext cx="2257427" cy="2843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https://catherineasquithgallery.com/uploads/posts/2021-02/1612955339_55-p-kartinki-prozrachnii-fon-rozovie-65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8224" y="4797152"/>
            <a:ext cx="1758057" cy="1861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dirty="0" smtClean="0">
                <a:latin typeface="Monotype Corsiva" pitchFamily="66" charset="0"/>
              </a:rPr>
              <a:t>ООД с диагностикой моральных представлений с детьми подготовительной группы №11 «Доброжелательность»</a:t>
            </a:r>
            <a:r>
              <a:rPr lang="ru-RU" sz="2800" dirty="0" smtClean="0">
                <a:latin typeface="Monotype Corsiva" pitchFamily="66" charset="0"/>
              </a:rPr>
              <a:t> </a:t>
            </a:r>
            <a:br>
              <a:rPr lang="ru-RU" sz="2800" dirty="0" smtClean="0">
                <a:latin typeface="Monotype Corsiva" pitchFamily="66" charset="0"/>
              </a:rPr>
            </a:br>
            <a:r>
              <a:rPr lang="ru-RU" sz="2800" dirty="0" smtClean="0">
                <a:latin typeface="Monotype Corsiva" pitchFamily="66" charset="0"/>
              </a:rPr>
              <a:t>(продуктивная деятельность</a:t>
            </a:r>
            <a:endParaRPr lang="ru-RU" sz="2800" dirty="0"/>
          </a:p>
        </p:txBody>
      </p:sp>
      <p:pic>
        <p:nvPicPr>
          <p:cNvPr id="4" name="Содержимое 3" descr="C:\Users\МДОУ 23\Desktop\фото понедельник\IMG_20211122_152349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4537995">
            <a:off x="5913785" y="3587078"/>
            <a:ext cx="1865599" cy="2743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МДОУ 23\Desktop\фото понедельник\IMG_20211122_152357.jpg"/>
          <p:cNvPicPr/>
          <p:nvPr/>
        </p:nvPicPr>
        <p:blipFill>
          <a:blip r:embed="rId3" cstate="print"/>
          <a:srcRect l="2947" t="4559" b="5716"/>
          <a:stretch>
            <a:fillRect/>
          </a:stretch>
        </p:blipFill>
        <p:spPr bwMode="auto">
          <a:xfrm rot="3508185">
            <a:off x="5613089" y="1175189"/>
            <a:ext cx="2071702" cy="32670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МДОУ 23\Desktop\фото понедельник\IMG_20211122_152407.jpg"/>
          <p:cNvPicPr/>
          <p:nvPr/>
        </p:nvPicPr>
        <p:blipFill>
          <a:blip r:embed="rId4" cstate="print"/>
          <a:srcRect l="665" t="3896" b="5102"/>
          <a:stretch>
            <a:fillRect/>
          </a:stretch>
        </p:blipFill>
        <p:spPr bwMode="auto">
          <a:xfrm rot="6989181">
            <a:off x="1324267" y="1277709"/>
            <a:ext cx="2138955" cy="3485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Users\МДОУ 23\Desktop\фото понедельник\IMG_20211122_152420.jpg"/>
          <p:cNvPicPr/>
          <p:nvPr/>
        </p:nvPicPr>
        <p:blipFill>
          <a:blip r:embed="rId5" cstate="print"/>
          <a:srcRect b="5065"/>
          <a:stretch>
            <a:fillRect/>
          </a:stretch>
        </p:blipFill>
        <p:spPr bwMode="auto">
          <a:xfrm rot="4661343">
            <a:off x="1552986" y="3415727"/>
            <a:ext cx="2110740" cy="35627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https://catherineasquithgallery.com/uploads/posts/2021-02/1612955339_55-p-kartinki-prozrachnii-fon-rozovie-65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855074">
            <a:off x="3707904" y="2924944"/>
            <a:ext cx="2334121" cy="2149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latin typeface="Monotype Corsiva" pitchFamily="66" charset="0"/>
              </a:rPr>
              <a:t>Результат диагностики моральных представлений у детей подготовительной группы №11</a:t>
            </a:r>
            <a:endParaRPr lang="ru-RU" sz="3600" b="1" dirty="0"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Monotype Corsiva" pitchFamily="66" charset="0"/>
              </a:rPr>
              <a:t>Детям  в игровой форме было предложено оценить поступки и действия людей с двух позиций: хорошо или плохо.</a:t>
            </a:r>
          </a:p>
          <a:p>
            <a:r>
              <a:rPr lang="ru-RU" sz="2800" dirty="0" smtClean="0">
                <a:latin typeface="Monotype Corsiva" pitchFamily="66" charset="0"/>
              </a:rPr>
              <a:t>С заданием дети все справились, что указывает на адекватно сформированные у них моральные представления.</a:t>
            </a:r>
            <a:endParaRPr lang="ru-RU" sz="2800" dirty="0">
              <a:latin typeface="Monotype Corsiva" pitchFamily="66" charset="0"/>
            </a:endParaRPr>
          </a:p>
        </p:txBody>
      </p:sp>
      <p:pic>
        <p:nvPicPr>
          <p:cNvPr id="4" name="Рисунок 3" descr="https://catherineasquithgallery.com/uploads/posts/2021-02/1612955339_55-p-kartinki-prozrachnii-fon-rozovie-65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496951">
            <a:off x="3408873" y="3924119"/>
            <a:ext cx="2494358" cy="2206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latin typeface="Monotype Corsiva" pitchFamily="66" charset="0"/>
              </a:rPr>
              <a:t>ООД подготовительной группы №18 «Моё настроение»</a:t>
            </a:r>
            <a:r>
              <a:rPr lang="ru-RU" sz="3100" dirty="0" smtClean="0">
                <a:latin typeface="Monotype Corsiva" pitchFamily="66" charset="0"/>
              </a:rPr>
              <a:t> </a:t>
            </a:r>
            <a:r>
              <a:rPr lang="ru-RU" dirty="0" smtClean="0">
                <a:latin typeface="Monotype Corsiva" pitchFamily="66" charset="0"/>
              </a:rPr>
              <a:t/>
            </a:r>
            <a:br>
              <a:rPr lang="ru-RU" dirty="0" smtClean="0">
                <a:latin typeface="Monotype Corsiva" pitchFamily="66" charset="0"/>
              </a:rPr>
            </a:br>
            <a:r>
              <a:rPr lang="ru-RU" sz="3100" dirty="0" smtClean="0">
                <a:latin typeface="Monotype Corsiva" pitchFamily="66" charset="0"/>
              </a:rPr>
              <a:t>(продуктивная деятельность)</a:t>
            </a:r>
            <a:endParaRPr lang="ru-RU" sz="3100" dirty="0"/>
          </a:p>
        </p:txBody>
      </p:sp>
      <p:pic>
        <p:nvPicPr>
          <p:cNvPr id="4" name="Содержимое 3" descr="C:\Users\МДОУ 23\Desktop\фото нед психологии\среда\продукт деят гр 17,16,19,20,18\IMG_20211124_111235.jpg"/>
          <p:cNvPicPr>
            <a:picLocks noGrp="1"/>
          </p:cNvPicPr>
          <p:nvPr>
            <p:ph idx="1"/>
          </p:nvPr>
        </p:nvPicPr>
        <p:blipFill>
          <a:blip r:embed="rId2" cstate="print"/>
          <a:srcRect l="12064" b="1900"/>
          <a:stretch>
            <a:fillRect/>
          </a:stretch>
        </p:blipFill>
        <p:spPr bwMode="auto">
          <a:xfrm>
            <a:off x="0" y="1643050"/>
            <a:ext cx="4165954" cy="278608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Рисунок 5" descr="C:\Users\МДОУ 23\Desktop\фото нед психологии\среда\продукт деят гр 17,16,19,20,18\IMG_20211124_11095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08" y="2428868"/>
            <a:ext cx="6858016" cy="4143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Monotype Corsiva" pitchFamily="66" charset="0"/>
              </a:rPr>
              <a:t>ООД с детьми 2-ой младшей группы №6</a:t>
            </a:r>
            <a:br>
              <a:rPr lang="ru-RU" sz="2800" b="1" dirty="0" smtClean="0">
                <a:latin typeface="Monotype Corsiva" pitchFamily="66" charset="0"/>
              </a:rPr>
            </a:br>
            <a:r>
              <a:rPr lang="ru-RU" sz="2800" b="1" dirty="0" smtClean="0">
                <a:latin typeface="Monotype Corsiva" pitchFamily="66" charset="0"/>
              </a:rPr>
              <a:t>«Такие мы разные»</a:t>
            </a:r>
            <a:endParaRPr lang="ru-RU" sz="2800" b="1" dirty="0">
              <a:latin typeface="Monotype Corsiva" pitchFamily="66" charset="0"/>
            </a:endParaRPr>
          </a:p>
        </p:txBody>
      </p:sp>
      <p:pic>
        <p:nvPicPr>
          <p:cNvPr id="4" name="Содержимое 3" descr="C:\Users\МДОУ 23\Desktop\фото нед психологии\гр 6 и 15\IMG-0acf61afe2cf0751ab5d285bc123cb7f-V.jpg"/>
          <p:cNvPicPr>
            <a:picLocks noGrp="1"/>
          </p:cNvPicPr>
          <p:nvPr>
            <p:ph idx="1"/>
          </p:nvPr>
        </p:nvPicPr>
        <p:blipFill>
          <a:blip r:embed="rId2" cstate="print"/>
          <a:srcRect l="3157" t="27596" r="3718" b="4333"/>
          <a:stretch>
            <a:fillRect/>
          </a:stretch>
        </p:blipFill>
        <p:spPr bwMode="auto">
          <a:xfrm>
            <a:off x="214282" y="1357298"/>
            <a:ext cx="4214842" cy="264320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 descr="C:\Users\МДОУ 23\Desktop\фото нед психологии\гр 6 и 15\IMG-cf15a12177e273ec3d50ecfb58ee900e-V.jpg"/>
          <p:cNvPicPr/>
          <p:nvPr/>
        </p:nvPicPr>
        <p:blipFill>
          <a:blip r:embed="rId3" cstate="print"/>
          <a:srcRect t="12048" r="9638" b="15662"/>
          <a:stretch>
            <a:fillRect/>
          </a:stretch>
        </p:blipFill>
        <p:spPr bwMode="auto">
          <a:xfrm>
            <a:off x="1000100" y="4000504"/>
            <a:ext cx="4500594" cy="25003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 descr="C:\Users\МДОУ 23\Desktop\фото нед психологии\гр 6 и 15\IMG-fa8c7ae045d2f5d2191feb1e3b7a7658-V.jpg"/>
          <p:cNvPicPr/>
          <p:nvPr/>
        </p:nvPicPr>
        <p:blipFill>
          <a:blip r:embed="rId4" cstate="print"/>
          <a:srcRect t="12548" r="21564" b="5893"/>
          <a:stretch>
            <a:fillRect/>
          </a:stretch>
        </p:blipFill>
        <p:spPr bwMode="auto">
          <a:xfrm>
            <a:off x="4643438" y="1714488"/>
            <a:ext cx="4000528" cy="27860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/>
          <a:lstStyle/>
          <a:p>
            <a:r>
              <a:rPr lang="ru-RU" b="1" dirty="0" smtClean="0">
                <a:latin typeface="Monotype Corsiva" pitchFamily="66" charset="0"/>
              </a:rPr>
              <a:t>Вторник 23.11</a:t>
            </a:r>
            <a:endParaRPr lang="ru-RU" b="1" dirty="0"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4911741"/>
          </a:xfrm>
        </p:spPr>
        <p:txBody>
          <a:bodyPr/>
          <a:lstStyle/>
          <a:p>
            <a:pPr algn="ctr">
              <a:buNone/>
            </a:pPr>
            <a:r>
              <a:rPr lang="ru-RU" dirty="0" smtClean="0">
                <a:solidFill>
                  <a:srgbClr val="FF0000"/>
                </a:solidFill>
              </a:rPr>
              <a:t>«</a:t>
            </a:r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Малыши – </a:t>
            </a:r>
            <a:r>
              <a:rPr lang="ru-RU" b="1" dirty="0" err="1" smtClean="0">
                <a:solidFill>
                  <a:srgbClr val="FF0000"/>
                </a:solidFill>
                <a:latin typeface="Monotype Corsiva" pitchFamily="66" charset="0"/>
              </a:rPr>
              <a:t>смелыши</a:t>
            </a:r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» 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(коррекция тревожности и страха)</a:t>
            </a:r>
            <a:endParaRPr lang="ru-RU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4" name="Рисунок 3" descr="https://psy-files.ru/wp-content/uploads/f/8/1/f81fd64d6f9dae037f270b0a0365b78b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319623">
            <a:off x="1916747" y="2715918"/>
            <a:ext cx="4968552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C:\Users\МДОУ 23\Desktop\фото нед психологии\кактус 13 гр\IMG_20211123_112320.jpg"/>
          <p:cNvPicPr/>
          <p:nvPr/>
        </p:nvPicPr>
        <p:blipFill>
          <a:blip r:embed="rId2" cstate="print"/>
          <a:srcRect t="18309" r="4185" b="9528"/>
          <a:stretch>
            <a:fillRect/>
          </a:stretch>
        </p:blipFill>
        <p:spPr bwMode="auto">
          <a:xfrm rot="3987393">
            <a:off x="6110121" y="1551082"/>
            <a:ext cx="2172086" cy="2908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C:\Users\МДОУ 23\Desktop\фото нед психологии\кактус 13 гр\IMG_20211123_112301.jpg"/>
          <p:cNvPicPr/>
          <p:nvPr/>
        </p:nvPicPr>
        <p:blipFill>
          <a:blip r:embed="rId3" cstate="print"/>
          <a:srcRect t="6738" r="-817" b="6778"/>
          <a:stretch>
            <a:fillRect/>
          </a:stretch>
        </p:blipFill>
        <p:spPr bwMode="auto">
          <a:xfrm rot="4293732">
            <a:off x="1398787" y="3298345"/>
            <a:ext cx="2180969" cy="3617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Users\МДОУ 23\Desktop\фото нед психологии\кактус 13 гр\IMG_20211123_112246.jpg"/>
          <p:cNvPicPr/>
          <p:nvPr/>
        </p:nvPicPr>
        <p:blipFill>
          <a:blip r:embed="rId4" cstate="print"/>
          <a:srcRect l="4082" t="18367"/>
          <a:stretch>
            <a:fillRect/>
          </a:stretch>
        </p:blipFill>
        <p:spPr bwMode="auto">
          <a:xfrm rot="1176761">
            <a:off x="5235340" y="4109936"/>
            <a:ext cx="1678781" cy="2539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МДОУ 23\Desktop\фото нед психологии\кактус 13 гр\IMG_20211123_112233.jpg"/>
          <p:cNvPicPr/>
          <p:nvPr/>
        </p:nvPicPr>
        <p:blipFill>
          <a:blip r:embed="rId5" cstate="print"/>
          <a:srcRect t="12531"/>
          <a:stretch>
            <a:fillRect/>
          </a:stretch>
        </p:blipFill>
        <p:spPr bwMode="auto">
          <a:xfrm rot="19773369">
            <a:off x="1053948" y="1709935"/>
            <a:ext cx="1924050" cy="2991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latin typeface="Monotype Corsiva" pitchFamily="66" charset="0"/>
              </a:rPr>
              <a:t/>
            </a:r>
            <a:br>
              <a:rPr lang="ru-RU" sz="2800" b="1" dirty="0" smtClean="0">
                <a:latin typeface="Monotype Corsiva" pitchFamily="66" charset="0"/>
              </a:rPr>
            </a:br>
            <a:r>
              <a:rPr lang="ru-RU" sz="2800" b="1" dirty="0" smtClean="0">
                <a:latin typeface="Monotype Corsiva" pitchFamily="66" charset="0"/>
              </a:rPr>
              <a:t>Рисуночный тест «Кактус» (</a:t>
            </a:r>
            <a:r>
              <a:rPr lang="ru-RU" sz="2800" dirty="0" smtClean="0">
                <a:latin typeface="Monotype Corsiva" pitchFamily="66" charset="0"/>
              </a:rPr>
              <a:t>выявление состояния эмоциональной сферы ребенка, выявление наличия агрессии, ее направленности и интенсивности)</a:t>
            </a:r>
            <a:r>
              <a:rPr lang="ru-RU" sz="2800" b="1" dirty="0" smtClean="0">
                <a:latin typeface="Monotype Corsiva" pitchFamily="66" charset="0"/>
              </a:rPr>
              <a:t>,</a:t>
            </a:r>
            <a:r>
              <a:rPr lang="ru-RU" sz="2800" dirty="0" smtClean="0">
                <a:latin typeface="Monotype Corsiva" pitchFamily="66" charset="0"/>
              </a:rPr>
              <a:t> </a:t>
            </a:r>
            <a:r>
              <a:rPr lang="ru-RU" sz="2800" b="1" dirty="0" smtClean="0">
                <a:latin typeface="Monotype Corsiva" pitchFamily="66" charset="0"/>
              </a:rPr>
              <a:t>группа№13</a:t>
            </a:r>
            <a:r>
              <a:rPr lang="ru-RU" sz="2800" dirty="0" smtClean="0">
                <a:latin typeface="Monotype Corsiva" pitchFamily="66" charset="0"/>
              </a:rPr>
              <a:t/>
            </a:r>
            <a:br>
              <a:rPr lang="ru-RU" sz="2800" dirty="0" smtClean="0">
                <a:latin typeface="Monotype Corsiva" pitchFamily="66" charset="0"/>
              </a:rPr>
            </a:br>
            <a:endParaRPr lang="ru-RU" sz="2800" dirty="0">
              <a:latin typeface="Monotype Corsiva" pitchFamily="66" charset="0"/>
            </a:endParaRPr>
          </a:p>
        </p:txBody>
      </p:sp>
      <p:pic>
        <p:nvPicPr>
          <p:cNvPr id="4" name="Содержимое 3" descr="C:\Users\МДОУ 23\Desktop\фото нед психологии\кактус 13 гр\IMG_20211123_091335.jpg"/>
          <p:cNvPicPr>
            <a:picLocks noGrp="1"/>
          </p:cNvPicPr>
          <p:nvPr>
            <p:ph idx="1"/>
          </p:nvPr>
        </p:nvPicPr>
        <p:blipFill>
          <a:blip r:embed="rId6" cstate="print"/>
          <a:srcRect r="464" b="15480"/>
          <a:stretch>
            <a:fillRect/>
          </a:stretch>
        </p:blipFill>
        <p:spPr bwMode="auto">
          <a:xfrm>
            <a:off x="3143240" y="1714488"/>
            <a:ext cx="2583814" cy="3900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Monotype Corsiva" pitchFamily="66" charset="0"/>
              </a:rPr>
              <a:t>Результат диагностики моральных представлений у детей подготовительной группы №7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latin typeface="Monotype Corsiva" pitchFamily="66" charset="0"/>
              </a:rPr>
              <a:t>Детям  в игровой форме было предложено оценить поступки и действия людей с двух позиций: хорошо или плохо.</a:t>
            </a:r>
          </a:p>
          <a:p>
            <a:r>
              <a:rPr lang="ru-RU" dirty="0" smtClean="0">
                <a:latin typeface="Monotype Corsiva" pitchFamily="66" charset="0"/>
              </a:rPr>
              <a:t>С заданием дети все справились, что указывает на адекватно сформированные у них моральные представления.</a:t>
            </a:r>
          </a:p>
          <a:p>
            <a:endParaRPr lang="ru-RU" dirty="0"/>
          </a:p>
        </p:txBody>
      </p:sp>
      <p:pic>
        <p:nvPicPr>
          <p:cNvPr id="4" name="Рисунок 3" descr="https://catherineasquithgallery.com/uploads/posts/2021-02/1612955339_55-p-kartinki-prozrachnii-fon-rozovie-65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496951">
            <a:off x="3480881" y="4228109"/>
            <a:ext cx="2494358" cy="2206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latin typeface="Monotype Corsiva" pitchFamily="66" charset="0"/>
              </a:rPr>
              <a:t>ООД с диагностикой моральных представлений с детьми подготовительной группы №7«Доброжелательность»</a:t>
            </a:r>
            <a:r>
              <a:rPr lang="ru-RU" sz="2800" dirty="0" smtClean="0">
                <a:latin typeface="Monotype Corsiva" pitchFamily="66" charset="0"/>
              </a:rPr>
              <a:t> (продуктивная деятельность)</a:t>
            </a:r>
            <a:endParaRPr lang="ru-RU" sz="2800" dirty="0"/>
          </a:p>
        </p:txBody>
      </p:sp>
      <p:pic>
        <p:nvPicPr>
          <p:cNvPr id="4" name="Содержимое 3" descr="C:\Users\МДОУ 23\Desktop\фото нед психологии\прод деят оод 7 и 8 гр\IMG_20211123_110518_1.jpg"/>
          <p:cNvPicPr>
            <a:picLocks noGrp="1"/>
          </p:cNvPicPr>
          <p:nvPr>
            <p:ph idx="1"/>
          </p:nvPr>
        </p:nvPicPr>
        <p:blipFill>
          <a:blip r:embed="rId2" cstate="print"/>
          <a:srcRect r="16855" b="4543"/>
          <a:stretch>
            <a:fillRect/>
          </a:stretch>
        </p:blipFill>
        <p:spPr bwMode="auto">
          <a:xfrm rot="21218809">
            <a:off x="571472" y="1857364"/>
            <a:ext cx="3361307" cy="2268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МДОУ 23\Desktop\фото нед психологии\прод деят оод 7 и 8 гр\IMG_20211123_110642.jpg"/>
          <p:cNvPicPr/>
          <p:nvPr/>
        </p:nvPicPr>
        <p:blipFill>
          <a:blip r:embed="rId3" cstate="print"/>
          <a:srcRect l="10587" r="8269" b="3136"/>
          <a:stretch>
            <a:fillRect/>
          </a:stretch>
        </p:blipFill>
        <p:spPr bwMode="auto">
          <a:xfrm rot="377343">
            <a:off x="4344092" y="1703205"/>
            <a:ext cx="3848106" cy="2571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МДОУ 23\Desktop\фото нед психологии\прод деят оод 7 и 8 гр\IMG_20211123_110636_1.jpg"/>
          <p:cNvPicPr/>
          <p:nvPr/>
        </p:nvPicPr>
        <p:blipFill>
          <a:blip r:embed="rId4" cstate="print"/>
          <a:srcRect l="10748" r="4814" b="-104"/>
          <a:stretch>
            <a:fillRect/>
          </a:stretch>
        </p:blipFill>
        <p:spPr bwMode="auto">
          <a:xfrm rot="956890">
            <a:off x="963470" y="4133735"/>
            <a:ext cx="3442295" cy="2295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Users\МДОУ 23\Desktop\фото нед психологии\прод деят оод 7 и 8 гр\IMG_20211123_110608.jpg"/>
          <p:cNvPicPr/>
          <p:nvPr/>
        </p:nvPicPr>
        <p:blipFill>
          <a:blip r:embed="rId5" cstate="print"/>
          <a:srcRect r="17921" b="3689"/>
          <a:stretch>
            <a:fillRect/>
          </a:stretch>
        </p:blipFill>
        <p:spPr bwMode="auto">
          <a:xfrm rot="21169721">
            <a:off x="4436006" y="3804538"/>
            <a:ext cx="3893082" cy="26432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404664"/>
            <a:ext cx="8640960" cy="6264696"/>
          </a:xfrm>
        </p:spPr>
        <p:txBody>
          <a:bodyPr>
            <a:normAutofit fontScale="40000" lnSpcReduction="20000"/>
          </a:bodyPr>
          <a:lstStyle/>
          <a:p>
            <a:pPr algn="ctr"/>
            <a:r>
              <a:rPr lang="ru-RU" b="1" dirty="0" smtClean="0"/>
              <a:t>С 22 ноября по 29 ноября  2021 г. в нашем детском саду будет проходить неделя психологии «Эмоциональное благополучие, важный фактор в укреплении и сохранении психологического здоровья всех участников образовательного процесса».</a:t>
            </a:r>
            <a:endParaRPr lang="ru-RU" dirty="0" smtClean="0"/>
          </a:p>
          <a:p>
            <a:pPr>
              <a:buNone/>
            </a:pPr>
            <a:r>
              <a:rPr lang="ru-RU" b="1" dirty="0" smtClean="0"/>
              <a:t> </a:t>
            </a:r>
            <a:endParaRPr lang="ru-RU" dirty="0" smtClean="0"/>
          </a:p>
          <a:p>
            <a:r>
              <a:rPr lang="ru-RU" b="1" u="sng" dirty="0" smtClean="0"/>
              <a:t>Девиз недели: «Научись управлять собой!»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 </a:t>
            </a:r>
          </a:p>
          <a:p>
            <a:r>
              <a:rPr lang="ru-RU" b="1" dirty="0" smtClean="0"/>
              <a:t>Цель недели психологии: Расширить знания всех участников образовательного процесса в области сохранения и укрепления психологического здоровья</a:t>
            </a:r>
            <a:endParaRPr lang="ru-RU" dirty="0" smtClean="0"/>
          </a:p>
          <a:p>
            <a:r>
              <a:rPr lang="ru-RU" b="1" dirty="0" smtClean="0"/>
              <a:t>Задачи недели психологии:</a:t>
            </a:r>
            <a:endParaRPr lang="ru-RU" dirty="0" smtClean="0"/>
          </a:p>
          <a:p>
            <a:pPr lvl="0"/>
            <a:r>
              <a:rPr lang="ru-RU" dirty="0" smtClean="0"/>
              <a:t>развитие интеллектуального и творческого потенциала детей, приобщение к психологической культуре, способствующее личностному росту и </a:t>
            </a:r>
            <a:r>
              <a:rPr lang="ru-RU" dirty="0" err="1" smtClean="0"/>
              <a:t>самоактуализации</a:t>
            </a:r>
            <a:r>
              <a:rPr lang="ru-RU" dirty="0" smtClean="0"/>
              <a:t> каждого ребенка;</a:t>
            </a:r>
          </a:p>
          <a:p>
            <a:pPr lvl="0"/>
            <a:r>
              <a:rPr lang="ru-RU" dirty="0" smtClean="0"/>
              <a:t>показать реальные формы работы, возможности психологической службы детского сада;</a:t>
            </a:r>
          </a:p>
          <a:p>
            <a:pPr lvl="0"/>
            <a:r>
              <a:rPr lang="ru-RU" dirty="0" smtClean="0"/>
              <a:t>формировать интерес взрослых к миру ребенка, стремление помогать ему в индивидуально-личностном развитии;</a:t>
            </a:r>
          </a:p>
          <a:p>
            <a:pPr lvl="0"/>
            <a:r>
              <a:rPr lang="ru-RU" dirty="0" smtClean="0"/>
              <a:t>повысить психологическую компетентность педагогов и родителей ДОУ;</a:t>
            </a:r>
          </a:p>
          <a:p>
            <a:pPr lvl="0"/>
            <a:r>
              <a:rPr lang="ru-RU" dirty="0" smtClean="0"/>
              <a:t>формирование общего настроения оптимистической тональности;</a:t>
            </a:r>
          </a:p>
          <a:p>
            <a:pPr lvl="0"/>
            <a:r>
              <a:rPr lang="ru-RU" dirty="0" smtClean="0"/>
              <a:t>стимулирование интереса к психологическим знаниям и работе психолога у детей, педагогов, родителей, ДОУ;</a:t>
            </a:r>
          </a:p>
          <a:p>
            <a:pPr lvl="0"/>
            <a:r>
              <a:rPr lang="ru-RU" dirty="0" smtClean="0"/>
              <a:t>создание благоприятного психологического климата в детских и взрослых коллективах.</a:t>
            </a:r>
          </a:p>
          <a:p>
            <a:r>
              <a:rPr lang="ru-RU" b="1" dirty="0" smtClean="0"/>
              <a:t>Предварительная работа:</a:t>
            </a:r>
            <a:endParaRPr lang="ru-RU" dirty="0" smtClean="0"/>
          </a:p>
          <a:p>
            <a:pPr lvl="0"/>
            <a:r>
              <a:rPr lang="ru-RU" dirty="0" smtClean="0"/>
              <a:t>оформить стенды, информационные бюллетени по проблемам развития детей</a:t>
            </a:r>
          </a:p>
          <a:p>
            <a:pPr lvl="0"/>
            <a:r>
              <a:rPr lang="ru-RU" dirty="0" smtClean="0"/>
              <a:t>организовать взаимодействие всех участников образовательного процесса</a:t>
            </a:r>
          </a:p>
          <a:p>
            <a:pPr lvl="0"/>
            <a:r>
              <a:rPr lang="ru-RU" dirty="0" smtClean="0"/>
              <a:t>разработать конспекты занятий с детьми, презентации</a:t>
            </a:r>
          </a:p>
          <a:p>
            <a:r>
              <a:rPr lang="ru-RU" dirty="0" smtClean="0"/>
              <a:t> </a:t>
            </a:r>
          </a:p>
          <a:p>
            <a:r>
              <a:rPr lang="ru-RU" b="1" dirty="0" smtClean="0"/>
              <a:t>Направления работы:  с детьми, педагогами, родителями. </a:t>
            </a:r>
            <a:br>
              <a:rPr lang="ru-RU" b="1" dirty="0" smtClean="0"/>
            </a:br>
            <a:endParaRPr lang="ru-RU" dirty="0" smtClean="0"/>
          </a:p>
          <a:p>
            <a:pPr lvl="0"/>
            <a:endParaRPr lang="ru-RU" dirty="0" smtClean="0"/>
          </a:p>
          <a:p>
            <a:pPr>
              <a:buNone/>
            </a:pPr>
            <a:r>
              <a:rPr lang="ru-RU" dirty="0" smtClean="0"/>
              <a:t> </a:t>
            </a:r>
          </a:p>
          <a:p>
            <a:pPr>
              <a:buNone/>
            </a:pPr>
            <a:r>
              <a:rPr lang="ru-RU" dirty="0" smtClean="0"/>
              <a:t> 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latin typeface="Monotype Corsiva" pitchFamily="66" charset="0"/>
              </a:rPr>
              <a:t>ООД с детьми старшей группы №8 «Дружба - враждебность»</a:t>
            </a:r>
            <a:endParaRPr lang="ru-RU" sz="3600" dirty="0">
              <a:latin typeface="Monotype Corsiva" pitchFamily="66" charset="0"/>
            </a:endParaRPr>
          </a:p>
        </p:txBody>
      </p:sp>
      <p:pic>
        <p:nvPicPr>
          <p:cNvPr id="4" name="Содержимое 3" descr="C:\Users\МДОУ 23\Desktop\фото нед психологии\фото вторник\IMG_20211123_095611.jpg"/>
          <p:cNvPicPr>
            <a:picLocks noGrp="1"/>
          </p:cNvPicPr>
          <p:nvPr>
            <p:ph idx="1"/>
          </p:nvPr>
        </p:nvPicPr>
        <p:blipFill>
          <a:blip r:embed="rId2" cstate="print"/>
          <a:srcRect b="19565"/>
          <a:stretch>
            <a:fillRect/>
          </a:stretch>
        </p:blipFill>
        <p:spPr bwMode="auto">
          <a:xfrm rot="305002">
            <a:off x="6000760" y="1285860"/>
            <a:ext cx="2770137" cy="3571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МДОУ 23\Desktop\фото нед психологии\фото вторник\IMG_20211123_101224_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887754">
            <a:off x="476612" y="1713835"/>
            <a:ext cx="3143272" cy="3571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МДОУ 23\Desktop\фото нед психологии\фото вторник\IMG_20211123_101214_1.jpg"/>
          <p:cNvPicPr/>
          <p:nvPr/>
        </p:nvPicPr>
        <p:blipFill>
          <a:blip r:embed="rId4" cstate="print"/>
          <a:srcRect l="2474" b="20046"/>
          <a:stretch>
            <a:fillRect/>
          </a:stretch>
        </p:blipFill>
        <p:spPr bwMode="auto">
          <a:xfrm>
            <a:off x="3286116" y="2786058"/>
            <a:ext cx="3030752" cy="3429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dirty="0" smtClean="0">
                <a:latin typeface="Monotype Corsiva" pitchFamily="66" charset="0"/>
              </a:rPr>
              <a:t>ООД с детьми старшей группы №8 «Дружба - враждебность» </a:t>
            </a:r>
            <a:br>
              <a:rPr lang="ru-RU" sz="3200" b="1" dirty="0" smtClean="0">
                <a:latin typeface="Monotype Corsiva" pitchFamily="66" charset="0"/>
              </a:rPr>
            </a:br>
            <a:r>
              <a:rPr lang="ru-RU" sz="3200" dirty="0" smtClean="0">
                <a:latin typeface="Monotype Corsiva" pitchFamily="66" charset="0"/>
              </a:rPr>
              <a:t>(продуктивная деятельность)</a:t>
            </a:r>
            <a:endParaRPr lang="ru-RU" sz="3200" dirty="0"/>
          </a:p>
        </p:txBody>
      </p:sp>
      <p:pic>
        <p:nvPicPr>
          <p:cNvPr id="4" name="Содержимое 3" descr="C:\Users\МДОУ 23\Desktop\фото нед психологии\прод деят оод 7 и 8 гр\IMG_20211123_110807.jpg"/>
          <p:cNvPicPr>
            <a:picLocks noGrp="1"/>
          </p:cNvPicPr>
          <p:nvPr>
            <p:ph idx="1"/>
          </p:nvPr>
        </p:nvPicPr>
        <p:blipFill>
          <a:blip r:embed="rId2" cstate="print"/>
          <a:srcRect t="5233" r="1938" b="18446"/>
          <a:stretch>
            <a:fillRect/>
          </a:stretch>
        </p:blipFill>
        <p:spPr bwMode="auto">
          <a:xfrm rot="4438317">
            <a:off x="5743703" y="1413560"/>
            <a:ext cx="2444331" cy="3089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МДОУ 23\Desktop\фото нед психологии\прод деят оод 7 и 8 гр\IMG_20211123_110813_1.jpg"/>
          <p:cNvPicPr/>
          <p:nvPr/>
        </p:nvPicPr>
        <p:blipFill>
          <a:blip r:embed="rId3" cstate="print"/>
          <a:srcRect t="4096" b="12048"/>
          <a:stretch>
            <a:fillRect/>
          </a:stretch>
        </p:blipFill>
        <p:spPr bwMode="auto">
          <a:xfrm>
            <a:off x="3460115" y="1771650"/>
            <a:ext cx="222377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МДОУ 23\Desktop\фото нед психологии\прод деят оод 7 и 8 гр\IMG_20211123_110758.jpg"/>
          <p:cNvPicPr/>
          <p:nvPr/>
        </p:nvPicPr>
        <p:blipFill>
          <a:blip r:embed="rId4" cstate="print"/>
          <a:srcRect t="10198" b="4533"/>
          <a:stretch>
            <a:fillRect/>
          </a:stretch>
        </p:blipFill>
        <p:spPr bwMode="auto">
          <a:xfrm rot="19589839">
            <a:off x="1006978" y="1804849"/>
            <a:ext cx="1622906" cy="2584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МДОУ 23\Desktop\фото нед психологии\прод деят оод 7 и 8 гр\IMG_20211123_110821_1.jpg"/>
          <p:cNvPicPr/>
          <p:nvPr/>
        </p:nvPicPr>
        <p:blipFill>
          <a:blip r:embed="rId5" cstate="print"/>
          <a:srcRect l="1880" t="22199" b="8668"/>
          <a:stretch>
            <a:fillRect/>
          </a:stretch>
        </p:blipFill>
        <p:spPr bwMode="auto">
          <a:xfrm rot="14593145">
            <a:off x="1860899" y="3452872"/>
            <a:ext cx="2273431" cy="2901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Monotype Corsiva" pitchFamily="66" charset="0"/>
              </a:rPr>
              <a:t>Творческие работы детей</a:t>
            </a:r>
            <a:br>
              <a:rPr lang="ru-RU" sz="3200" b="1" dirty="0" smtClean="0">
                <a:latin typeface="Monotype Corsiva" pitchFamily="66" charset="0"/>
              </a:rPr>
            </a:br>
            <a:r>
              <a:rPr lang="ru-RU" sz="3200" b="1" dirty="0" smtClean="0">
                <a:latin typeface="Monotype Corsiva" pitchFamily="66" charset="0"/>
              </a:rPr>
              <a:t>«Забавный страх», гр. №18</a:t>
            </a:r>
            <a:endParaRPr lang="ru-RU" sz="3200" b="1" dirty="0">
              <a:latin typeface="Monotype Corsiva" pitchFamily="66" charset="0"/>
            </a:endParaRPr>
          </a:p>
        </p:txBody>
      </p:sp>
      <p:pic>
        <p:nvPicPr>
          <p:cNvPr id="4" name="Содержимое 3" descr="C:\Users\МДОУ 23\Desktop\фото нед психологии\фото вторник\IMG-379ba99d4da5f6472f22df85541bffa1-V.jpg"/>
          <p:cNvPicPr>
            <a:picLocks noGrp="1"/>
          </p:cNvPicPr>
          <p:nvPr>
            <p:ph idx="1"/>
          </p:nvPr>
        </p:nvPicPr>
        <p:blipFill>
          <a:blip r:embed="rId2" cstate="print"/>
          <a:srcRect l="11877" r="7951" b="7142"/>
          <a:stretch>
            <a:fillRect/>
          </a:stretch>
        </p:blipFill>
        <p:spPr bwMode="auto">
          <a:xfrm rot="5686424">
            <a:off x="1035818" y="607200"/>
            <a:ext cx="2071703" cy="3429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МДОУ 23\Desktop\фото нед психологии\фото вторник\IMG-a831d0302cde20ea8ea0d7d2f00b73e9-V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216132" y="2427150"/>
            <a:ext cx="3143272" cy="5146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МДОУ 23\Desktop\фото нед психологии\фото вторник\IMG-3800b073c53f964aac1dfc0a37777606-V.jpg"/>
          <p:cNvPicPr/>
          <p:nvPr/>
        </p:nvPicPr>
        <p:blipFill>
          <a:blip r:embed="rId4" cstate="print"/>
          <a:srcRect l="-2632" t="14666" r="2632" b="17334"/>
          <a:stretch>
            <a:fillRect/>
          </a:stretch>
        </p:blipFill>
        <p:spPr bwMode="auto">
          <a:xfrm rot="5040057">
            <a:off x="4962905" y="1046350"/>
            <a:ext cx="3329877" cy="4155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Monotype Corsiva" pitchFamily="66" charset="0"/>
              </a:rPr>
              <a:t>Среда 24.11</a:t>
            </a:r>
            <a:endParaRPr lang="ru-RU" b="1" dirty="0"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840303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«Мой маленький «</a:t>
            </a:r>
            <a:r>
              <a:rPr lang="ru-RU" b="1" dirty="0" err="1" smtClean="0">
                <a:solidFill>
                  <a:srgbClr val="FF0000"/>
                </a:solidFill>
                <a:latin typeface="Monotype Corsiva" pitchFamily="66" charset="0"/>
              </a:rPr>
              <a:t>Врединка</a:t>
            </a:r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»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(</a:t>
            </a:r>
            <a:r>
              <a:rPr lang="ru-RU" b="1" dirty="0" err="1" smtClean="0">
                <a:solidFill>
                  <a:srgbClr val="FF0000"/>
                </a:solidFill>
                <a:latin typeface="Monotype Corsiva" pitchFamily="66" charset="0"/>
              </a:rPr>
              <a:t>Гиперактивность</a:t>
            </a:r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 – воспитанность или диагноз) </a:t>
            </a:r>
            <a:endParaRPr lang="ru-RU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4" name="Рисунок 3" descr="https://fs00.infourok.ru/images/doc/113/133701/img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331440">
            <a:off x="2113292" y="2678451"/>
            <a:ext cx="4896544" cy="3614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https://st2.depositphotos.com/8015362/10993/v/950/depositphotos_109935900-stock-illustration-illustration-on-white-background-of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753097">
            <a:off x="3567066" y="1067326"/>
            <a:ext cx="2372907" cy="22782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Monotype Corsiva" pitchFamily="66" charset="0"/>
              </a:rPr>
              <a:t>ООД с детьми средней группы №17</a:t>
            </a:r>
            <a:br>
              <a:rPr lang="ru-RU" sz="3200" b="1" dirty="0" smtClean="0">
                <a:latin typeface="Monotype Corsiva" pitchFamily="66" charset="0"/>
              </a:rPr>
            </a:br>
            <a:r>
              <a:rPr lang="ru-RU" sz="3200" b="1" dirty="0" smtClean="0">
                <a:latin typeface="Monotype Corsiva" pitchFamily="66" charset="0"/>
              </a:rPr>
              <a:t> «Волшебники настроения»</a:t>
            </a:r>
            <a:endParaRPr lang="ru-RU" sz="3200" b="1" dirty="0"/>
          </a:p>
        </p:txBody>
      </p:sp>
      <p:pic>
        <p:nvPicPr>
          <p:cNvPr id="4" name="Содержимое 3" descr="C:\Users\МДОУ 23\Desktop\фото нед психологии\среда\фото среда оод гр 17,16 и 19\IMG_20211124_090604.jpg"/>
          <p:cNvPicPr>
            <a:picLocks noGrp="1"/>
          </p:cNvPicPr>
          <p:nvPr>
            <p:ph idx="1"/>
          </p:nvPr>
        </p:nvPicPr>
        <p:blipFill>
          <a:blip r:embed="rId3" cstate="print"/>
          <a:srcRect t="11539" r="5882" b="11538"/>
          <a:stretch>
            <a:fillRect/>
          </a:stretch>
        </p:blipFill>
        <p:spPr bwMode="auto">
          <a:xfrm rot="20800416">
            <a:off x="6068663" y="1950296"/>
            <a:ext cx="2548803" cy="3287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МДОУ 23\Desktop\фото нед психологии\среда\фото среда оод гр 17,16 и 19\IMG_20211124_091349_1.jpg"/>
          <p:cNvPicPr/>
          <p:nvPr/>
        </p:nvPicPr>
        <p:blipFill>
          <a:blip r:embed="rId4" cstate="print"/>
          <a:srcRect b="19149"/>
          <a:stretch>
            <a:fillRect/>
          </a:stretch>
        </p:blipFill>
        <p:spPr bwMode="auto">
          <a:xfrm rot="21271375">
            <a:off x="542757" y="1606998"/>
            <a:ext cx="2714644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МДОУ 23\Desktop\фото нед психологии\среда\фото среда оод гр 17,16 и 19\IMG_20211124_09230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18679">
            <a:off x="3438233" y="3000703"/>
            <a:ext cx="2214578" cy="3286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https://st2.depositphotos.com/8015362/10993/v/950/depositphotos_109935900-stock-illustration-illustration-on-white-background-of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083415">
            <a:off x="6588563" y="833548"/>
            <a:ext cx="2038485" cy="20819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latin typeface="Monotype Corsiva" pitchFamily="66" charset="0"/>
              </a:rPr>
              <a:t>ООД с детьми средней группы №17 «Волшебники настроения»</a:t>
            </a:r>
            <a:br>
              <a:rPr lang="ru-RU" sz="2800" b="1" dirty="0" smtClean="0">
                <a:latin typeface="Monotype Corsiva" pitchFamily="66" charset="0"/>
              </a:rPr>
            </a:br>
            <a:r>
              <a:rPr lang="ru-RU" sz="2800" dirty="0" smtClean="0">
                <a:latin typeface="Monotype Corsiva" pitchFamily="66" charset="0"/>
              </a:rPr>
              <a:t>(продуктивная деятельность)</a:t>
            </a:r>
            <a:endParaRPr lang="ru-RU" sz="2800" dirty="0"/>
          </a:p>
        </p:txBody>
      </p:sp>
      <p:pic>
        <p:nvPicPr>
          <p:cNvPr id="4" name="Содержимое 3" descr="C:\Users\МДОУ 23\Desktop\фото нед психологии\среда\продукт деят гр 17,16,19,20,18\IMG_20211124_092639_1.jpg"/>
          <p:cNvPicPr>
            <a:picLocks noGrp="1"/>
          </p:cNvPicPr>
          <p:nvPr>
            <p:ph idx="1"/>
          </p:nvPr>
        </p:nvPicPr>
        <p:blipFill>
          <a:blip r:embed="rId3" cstate="print"/>
          <a:srcRect r="20000"/>
          <a:stretch>
            <a:fillRect/>
          </a:stretch>
        </p:blipFill>
        <p:spPr bwMode="auto">
          <a:xfrm>
            <a:off x="2643174" y="4000504"/>
            <a:ext cx="3789966" cy="2554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МДОУ 23\Desktop\фото нед психологии\среда\продукт деят гр 17,16,19,20,18\IMG_20211124_092652_1.jpg"/>
          <p:cNvPicPr/>
          <p:nvPr/>
        </p:nvPicPr>
        <p:blipFill>
          <a:blip r:embed="rId4" cstate="print"/>
          <a:srcRect l="14851"/>
          <a:stretch>
            <a:fillRect/>
          </a:stretch>
        </p:blipFill>
        <p:spPr bwMode="auto">
          <a:xfrm rot="863560">
            <a:off x="5587915" y="2522768"/>
            <a:ext cx="3333759" cy="22098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МДОУ 23\Desktop\фото нед психологии\среда\продукт деят гр 17,16,19,20,18\IMG_20211124_092702_1.jpg"/>
          <p:cNvPicPr/>
          <p:nvPr/>
        </p:nvPicPr>
        <p:blipFill>
          <a:blip r:embed="rId5" cstate="print"/>
          <a:srcRect l="15433" r="10359" b="3008"/>
          <a:stretch>
            <a:fillRect/>
          </a:stretch>
        </p:blipFill>
        <p:spPr bwMode="auto">
          <a:xfrm rot="21064898">
            <a:off x="308133" y="2379928"/>
            <a:ext cx="3210406" cy="2382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Users\МДОУ 23\Desktop\фото нед психологии\среда\продукт деят гр 17,16,19,20,18\IMG_20211124_100334.jpg"/>
          <p:cNvPicPr/>
          <p:nvPr/>
        </p:nvPicPr>
        <p:blipFill>
          <a:blip r:embed="rId6" cstate="print"/>
          <a:srcRect l="13892" r="14639" b="3110"/>
          <a:stretch>
            <a:fillRect/>
          </a:stretch>
        </p:blipFill>
        <p:spPr bwMode="auto">
          <a:xfrm>
            <a:off x="2643174" y="1643050"/>
            <a:ext cx="3411256" cy="2357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s://st2.depositphotos.com/8015362/10993/v/950/depositphotos_109935900-stock-illustration-illustration-on-white-background-of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083415">
            <a:off x="6954804" y="626854"/>
            <a:ext cx="2170098" cy="21747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Monotype Corsiva" pitchFamily="66" charset="0"/>
              </a:rPr>
              <a:t>ООД с детьми средней группы №16</a:t>
            </a:r>
            <a:br>
              <a:rPr lang="ru-RU" sz="3200" b="1" dirty="0" smtClean="0">
                <a:latin typeface="Monotype Corsiva" pitchFamily="66" charset="0"/>
              </a:rPr>
            </a:br>
            <a:r>
              <a:rPr lang="ru-RU" sz="3200" b="1" dirty="0" smtClean="0">
                <a:latin typeface="Monotype Corsiva" pitchFamily="66" charset="0"/>
              </a:rPr>
              <a:t> «Волшебники настроения»</a:t>
            </a:r>
            <a:endParaRPr lang="ru-RU" sz="3200" dirty="0"/>
          </a:p>
        </p:txBody>
      </p:sp>
      <p:pic>
        <p:nvPicPr>
          <p:cNvPr id="4" name="Содержимое 3" descr="C:\Users\МДОУ 23\Desktop\фото нед психологии\среда\фото среда оод гр 17,16 и 19\IMG_20211124_104212_1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164784">
            <a:off x="4318061" y="1770106"/>
            <a:ext cx="3000396" cy="4500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МДОУ 23\Desktop\фото нед психологии\среда\фото среда оод гр 17,16 и 19\IMG_20211124_10261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092067">
            <a:off x="869957" y="1611198"/>
            <a:ext cx="3044576" cy="4714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ttps://st2.depositphotos.com/8015362/10993/v/950/depositphotos_109935900-stock-illustration-illustration-on-white-background-of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083415">
            <a:off x="6416361" y="938069"/>
            <a:ext cx="2529602" cy="28361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МДОУ 23\Desktop\фото нед психологии\среда\продукт деят гр 17,16,19,20,18\IMG_20211124_104350.jpg"/>
          <p:cNvPicPr/>
          <p:nvPr/>
        </p:nvPicPr>
        <p:blipFill>
          <a:blip r:embed="rId3" cstate="print"/>
          <a:srcRect l="5000" r="12391" b="-97"/>
          <a:stretch>
            <a:fillRect/>
          </a:stretch>
        </p:blipFill>
        <p:spPr bwMode="auto">
          <a:xfrm rot="504874">
            <a:off x="3232821" y="2108915"/>
            <a:ext cx="3619500" cy="2466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latin typeface="Monotype Corsiva" pitchFamily="66" charset="0"/>
              </a:rPr>
              <a:t>ООД с детьми средней группы №16 «Волшебники настроения»</a:t>
            </a:r>
            <a:br>
              <a:rPr lang="ru-RU" sz="2800" b="1" dirty="0" smtClean="0">
                <a:latin typeface="Monotype Corsiva" pitchFamily="66" charset="0"/>
              </a:rPr>
            </a:br>
            <a:r>
              <a:rPr lang="ru-RU" sz="2800" dirty="0" smtClean="0">
                <a:latin typeface="Monotype Corsiva" pitchFamily="66" charset="0"/>
              </a:rPr>
              <a:t>(продуктивная деятельность)</a:t>
            </a:r>
            <a:endParaRPr lang="ru-RU" sz="2800" dirty="0"/>
          </a:p>
        </p:txBody>
      </p:sp>
      <p:pic>
        <p:nvPicPr>
          <p:cNvPr id="4" name="Содержимое 3" descr="C:\Users\МДОУ 23\Desktop\фото нед психологии\среда\продукт деят гр 17,16,19,20,18\IMG_20211124_100406_1.jpg"/>
          <p:cNvPicPr>
            <a:picLocks noGrp="1"/>
          </p:cNvPicPr>
          <p:nvPr>
            <p:ph idx="1"/>
          </p:nvPr>
        </p:nvPicPr>
        <p:blipFill>
          <a:blip r:embed="rId4" cstate="print"/>
          <a:srcRect l="6253" r="22394" b="-53"/>
          <a:stretch>
            <a:fillRect/>
          </a:stretch>
        </p:blipFill>
        <p:spPr bwMode="auto">
          <a:xfrm rot="20949073">
            <a:off x="241226" y="2051988"/>
            <a:ext cx="3098523" cy="2857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МДОУ 23\Desktop\фото нед психологии\среда\продукт деят гр 17,16,19,20,18\IMG_20211124_104409.jpg"/>
          <p:cNvPicPr/>
          <p:nvPr/>
        </p:nvPicPr>
        <p:blipFill>
          <a:blip r:embed="rId5" cstate="print"/>
          <a:srcRect l="8126" r="7224"/>
          <a:stretch>
            <a:fillRect/>
          </a:stretch>
        </p:blipFill>
        <p:spPr bwMode="auto">
          <a:xfrm rot="564060">
            <a:off x="5377401" y="4034786"/>
            <a:ext cx="3229234" cy="2254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Monotype Corsiva" pitchFamily="66" charset="0"/>
              </a:rPr>
              <a:t>ООД с детьми старшей группы №19 «Дружба - враждебность»</a:t>
            </a:r>
            <a:endParaRPr lang="ru-RU" sz="3200" dirty="0"/>
          </a:p>
        </p:txBody>
      </p:sp>
      <p:pic>
        <p:nvPicPr>
          <p:cNvPr id="4" name="Содержимое 3" descr="C:\Users\МДОУ 23\Desktop\фото нед психологии\среда\фото среда оод гр 17,16 и 19\IMG_20211124_094719.jpg"/>
          <p:cNvPicPr>
            <a:picLocks noGrp="1"/>
          </p:cNvPicPr>
          <p:nvPr>
            <p:ph idx="1"/>
          </p:nvPr>
        </p:nvPicPr>
        <p:blipFill>
          <a:blip r:embed="rId2" cstate="print"/>
          <a:srcRect r="-97" b="11973"/>
          <a:stretch>
            <a:fillRect/>
          </a:stretch>
        </p:blipFill>
        <p:spPr bwMode="auto">
          <a:xfrm>
            <a:off x="3335411" y="2137048"/>
            <a:ext cx="2790870" cy="42148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МДОУ 23\Desktop\фото нед психологии\среда\фото среда оод гр 17,16 и 19\IMG_20211124_094953.jpg"/>
          <p:cNvPicPr/>
          <p:nvPr/>
        </p:nvPicPr>
        <p:blipFill>
          <a:blip r:embed="rId3" cstate="print"/>
          <a:srcRect b="6674"/>
          <a:stretch>
            <a:fillRect/>
          </a:stretch>
        </p:blipFill>
        <p:spPr bwMode="auto">
          <a:xfrm rot="21219514">
            <a:off x="461992" y="1497510"/>
            <a:ext cx="2795905" cy="4640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МДОУ 23\Desktop\фото нед психологии\среда\фото среда оод гр 17,16 и 19\IMG_20211124_095836.jpg"/>
          <p:cNvPicPr/>
          <p:nvPr/>
        </p:nvPicPr>
        <p:blipFill>
          <a:blip r:embed="rId4" cstate="print"/>
          <a:srcRect l="2308" t="14502"/>
          <a:stretch>
            <a:fillRect/>
          </a:stretch>
        </p:blipFill>
        <p:spPr bwMode="auto">
          <a:xfrm rot="452121">
            <a:off x="5841148" y="1735784"/>
            <a:ext cx="2786082" cy="4286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latin typeface="Monotype Corsiva" pitchFamily="66" charset="0"/>
              </a:rPr>
              <a:t>ООД с детьми средней группы №16</a:t>
            </a:r>
            <a:br>
              <a:rPr lang="ru-RU" sz="3600" b="1" dirty="0" smtClean="0">
                <a:latin typeface="Monotype Corsiva" pitchFamily="66" charset="0"/>
              </a:rPr>
            </a:br>
            <a:r>
              <a:rPr lang="ru-RU" sz="3600" b="1" dirty="0" smtClean="0">
                <a:latin typeface="Monotype Corsiva" pitchFamily="66" charset="0"/>
              </a:rPr>
              <a:t>«Наши эмоции»</a:t>
            </a:r>
            <a:endParaRPr lang="ru-RU" sz="3600" dirty="0"/>
          </a:p>
        </p:txBody>
      </p:sp>
      <p:pic>
        <p:nvPicPr>
          <p:cNvPr id="4" name="Содержимое 3" descr="C:\Users\МДОУ 23\Desktop\фото нед психологии\среда\продукт деят гр 17,16,19,20,18\IMG_20211124_110607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1136323">
            <a:off x="1359893" y="1885760"/>
            <a:ext cx="6237656" cy="4054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16632"/>
            <a:ext cx="8229600" cy="6441579"/>
          </a:xfrm>
        </p:spPr>
        <p:txBody>
          <a:bodyPr>
            <a:normAutofit fontScale="47500" lnSpcReduction="20000"/>
          </a:bodyPr>
          <a:lstStyle/>
          <a:p>
            <a:r>
              <a:rPr lang="ru-RU" b="1" dirty="0" smtClean="0"/>
              <a:t>В работе с детьми в группах  использовались  методы: </a:t>
            </a:r>
            <a:endParaRPr lang="ru-RU" dirty="0" smtClean="0"/>
          </a:p>
          <a:p>
            <a:pPr lvl="0"/>
            <a:r>
              <a:rPr lang="ru-RU" dirty="0" smtClean="0"/>
              <a:t>беседы, </a:t>
            </a:r>
          </a:p>
          <a:p>
            <a:pPr lvl="0"/>
            <a:r>
              <a:rPr lang="ru-RU" dirty="0" smtClean="0"/>
              <a:t>рисуночный тест</a:t>
            </a:r>
          </a:p>
          <a:p>
            <a:pPr lvl="0"/>
            <a:r>
              <a:rPr lang="ru-RU" dirty="0" smtClean="0"/>
              <a:t>чтение художественной литературы,</a:t>
            </a:r>
          </a:p>
          <a:p>
            <a:pPr lvl="0"/>
            <a:r>
              <a:rPr lang="ru-RU" dirty="0" smtClean="0"/>
              <a:t>сочинение историй, сказок, </a:t>
            </a:r>
          </a:p>
          <a:p>
            <a:pPr lvl="0"/>
            <a:r>
              <a:rPr lang="ru-RU" dirty="0" smtClean="0"/>
              <a:t>упражнения, игры, </a:t>
            </a:r>
          </a:p>
          <a:p>
            <a:pPr lvl="0"/>
            <a:r>
              <a:rPr lang="ru-RU" dirty="0" smtClean="0"/>
              <a:t>рисование, </a:t>
            </a:r>
          </a:p>
          <a:p>
            <a:pPr lvl="0"/>
            <a:r>
              <a:rPr lang="ru-RU" dirty="0" smtClean="0"/>
              <a:t>коллективные работы, </a:t>
            </a:r>
          </a:p>
          <a:p>
            <a:pPr lvl="0"/>
            <a:r>
              <a:rPr lang="ru-RU" dirty="0" smtClean="0"/>
              <a:t>выставки работ, </a:t>
            </a:r>
          </a:p>
          <a:p>
            <a:pPr lvl="0"/>
            <a:r>
              <a:rPr lang="ru-RU" dirty="0" smtClean="0"/>
              <a:t>конкурсы, </a:t>
            </a:r>
          </a:p>
          <a:p>
            <a:pPr lvl="0"/>
            <a:r>
              <a:rPr lang="ru-RU" dirty="0" smtClean="0"/>
              <a:t>театрализация. </a:t>
            </a:r>
          </a:p>
          <a:p>
            <a:r>
              <a:rPr lang="ru-RU" dirty="0" smtClean="0"/>
              <a:t> </a:t>
            </a:r>
          </a:p>
          <a:p>
            <a:r>
              <a:rPr lang="ru-RU" b="1" dirty="0" smtClean="0"/>
              <a:t>С педагогами: </a:t>
            </a:r>
            <a:endParaRPr lang="ru-RU" dirty="0" smtClean="0"/>
          </a:p>
          <a:p>
            <a:pPr lvl="0"/>
            <a:r>
              <a:rPr lang="ru-RU" dirty="0" smtClean="0"/>
              <a:t>графические тесты по </a:t>
            </a:r>
            <a:r>
              <a:rPr lang="ru-RU" dirty="0" err="1" smtClean="0"/>
              <a:t>самообследованию</a:t>
            </a:r>
            <a:endParaRPr lang="ru-RU" dirty="0" smtClean="0"/>
          </a:p>
          <a:p>
            <a:pPr lvl="0"/>
            <a:r>
              <a:rPr lang="ru-RU" dirty="0" smtClean="0"/>
              <a:t>тренинг</a:t>
            </a:r>
          </a:p>
          <a:p>
            <a:pPr lvl="0"/>
            <a:r>
              <a:rPr lang="ru-RU" dirty="0" smtClean="0"/>
              <a:t>даны рекомендации и советы по дальнейшему сохранению и укреплению психологического здоровья.</a:t>
            </a:r>
          </a:p>
          <a:p>
            <a:r>
              <a:rPr lang="ru-RU" b="1" dirty="0" smtClean="0"/>
              <a:t>Родители – активные участники: </a:t>
            </a:r>
            <a:endParaRPr lang="ru-RU" dirty="0" smtClean="0"/>
          </a:p>
          <a:p>
            <a:pPr lvl="0"/>
            <a:r>
              <a:rPr lang="ru-RU" dirty="0" smtClean="0"/>
              <a:t> создание  семейных творческих работ</a:t>
            </a:r>
          </a:p>
          <a:p>
            <a:pPr lvl="0"/>
            <a:r>
              <a:rPr lang="ru-RU" dirty="0" smtClean="0"/>
              <a:t>заполнение анкет </a:t>
            </a:r>
            <a:br>
              <a:rPr lang="ru-RU" dirty="0" smtClean="0"/>
            </a:br>
            <a:endParaRPr lang="ru-RU" dirty="0" smtClean="0"/>
          </a:p>
          <a:p>
            <a:pPr>
              <a:buNone/>
            </a:pPr>
            <a:r>
              <a:rPr lang="ru-RU" dirty="0" smtClean="0"/>
              <a:t> </a:t>
            </a:r>
          </a:p>
          <a:p>
            <a:pPr>
              <a:buNone/>
            </a:pPr>
            <a:r>
              <a:rPr lang="ru-RU" dirty="0" smtClean="0"/>
              <a:t> </a:t>
            </a:r>
          </a:p>
          <a:p>
            <a:pPr>
              <a:buNone/>
            </a:pPr>
            <a:r>
              <a:rPr lang="ru-RU" dirty="0" smtClean="0"/>
              <a:t> </a:t>
            </a:r>
          </a:p>
          <a:p>
            <a:pPr>
              <a:buNone/>
            </a:pPr>
            <a:r>
              <a:rPr lang="ru-RU" dirty="0" smtClean="0"/>
              <a:t> </a:t>
            </a:r>
          </a:p>
          <a:p>
            <a:pPr>
              <a:buNone/>
            </a:pPr>
            <a:r>
              <a:rPr lang="ru-RU" dirty="0" smtClean="0"/>
              <a:t> 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Users\МДОУ 23\Desktop\фото нед психологии\среда\продукт деят гр 17,16,19,20,18\IMG_20211124_104253_1.jpg"/>
          <p:cNvPicPr/>
          <p:nvPr/>
        </p:nvPicPr>
        <p:blipFill>
          <a:blip r:embed="rId2" cstate="print"/>
          <a:srcRect t="12063"/>
          <a:stretch>
            <a:fillRect/>
          </a:stretch>
        </p:blipFill>
        <p:spPr bwMode="auto">
          <a:xfrm rot="4455829">
            <a:off x="5317544" y="886876"/>
            <a:ext cx="2376494" cy="36454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МДОУ 23\Desktop\фото нед психологии\среда\продукт деят гр 17,16,19,20,18\IMG_20211124_100430_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15502">
            <a:off x="3468412" y="3483786"/>
            <a:ext cx="4083037" cy="2841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latin typeface="Monotype Corsiva" pitchFamily="66" charset="0"/>
              </a:rPr>
              <a:t>ООД с детьми старшей группы №19 «Дружба - враждебность» </a:t>
            </a:r>
            <a:br>
              <a:rPr lang="ru-RU" sz="2800" b="1" dirty="0" smtClean="0">
                <a:latin typeface="Monotype Corsiva" pitchFamily="66" charset="0"/>
              </a:rPr>
            </a:br>
            <a:r>
              <a:rPr lang="ru-RU" sz="2800" dirty="0" smtClean="0">
                <a:latin typeface="Monotype Corsiva" pitchFamily="66" charset="0"/>
              </a:rPr>
              <a:t>(продуктивная деятельность)</a:t>
            </a:r>
            <a:endParaRPr lang="ru-RU" sz="2800" dirty="0"/>
          </a:p>
        </p:txBody>
      </p:sp>
      <p:pic>
        <p:nvPicPr>
          <p:cNvPr id="4" name="Содержимое 3" descr="C:\Users\МДОУ 23\Desktop\фото нед психологии\среда\продукт деят гр 17,16,19,20,18\IMG_20211124_104321_1.jpg"/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20707215">
            <a:off x="600637" y="2121929"/>
            <a:ext cx="4686304" cy="3064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latin typeface="Monotype Corsiva" pitchFamily="66" charset="0"/>
              </a:rPr>
              <a:t>ООД «Что такое хорошо, и что такое плохо»</a:t>
            </a:r>
            <a:br>
              <a:rPr lang="ru-RU" sz="3600" b="1" dirty="0" smtClean="0">
                <a:latin typeface="Monotype Corsiva" pitchFamily="66" charset="0"/>
              </a:rPr>
            </a:br>
            <a:r>
              <a:rPr lang="ru-RU" sz="3600" b="1" dirty="0" smtClean="0">
                <a:latin typeface="Monotype Corsiva" pitchFamily="66" charset="0"/>
              </a:rPr>
              <a:t>гр. №18</a:t>
            </a:r>
            <a:endParaRPr lang="ru-RU" sz="3600" b="1" dirty="0">
              <a:latin typeface="Monotype Corsiva" pitchFamily="66" charset="0"/>
            </a:endParaRPr>
          </a:p>
        </p:txBody>
      </p:sp>
      <p:pic>
        <p:nvPicPr>
          <p:cNvPr id="4" name="Содержимое 3" descr="C:\Users\МДОУ 23\Desktop\фото нед психологии\пятница\Новая папка\оод 20 и 18 гр\IMG_20211126_09502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716368">
            <a:off x="4713951" y="1798099"/>
            <a:ext cx="2798118" cy="4449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МДОУ 23\Desktop\фото нед психологии\пятница\Новая папка\оод 20 и 18 гр\IMG_20211126_09503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660197">
            <a:off x="1243721" y="1630328"/>
            <a:ext cx="2768127" cy="4530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latin typeface="Monotype Corsiva" pitchFamily="66" charset="0"/>
              </a:rPr>
              <a:t>Акция «Лестница любви»</a:t>
            </a:r>
            <a:endParaRPr lang="ru-RU" dirty="0"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5072098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Monotype Corsiva" pitchFamily="66" charset="0"/>
              </a:rPr>
              <a:t>Цель:</a:t>
            </a:r>
            <a:r>
              <a:rPr lang="ru-RU" dirty="0" smtClean="0">
                <a:latin typeface="Monotype Corsiva" pitchFamily="66" charset="0"/>
              </a:rPr>
              <a:t> </a:t>
            </a:r>
            <a:r>
              <a:rPr lang="ru-RU" dirty="0" err="1" smtClean="0">
                <a:latin typeface="Monotype Corsiva" pitchFamily="66" charset="0"/>
              </a:rPr>
              <a:t>психопрофилактика</a:t>
            </a:r>
            <a:r>
              <a:rPr lang="ru-RU" dirty="0" smtClean="0">
                <a:latin typeface="Monotype Corsiva" pitchFamily="66" charset="0"/>
              </a:rPr>
              <a:t> нарушений в   детско-родительских взаимоотношениях, гармонизация эмоционального состояния участников акции, актуализация чувства единения в диаде «РОДИТЕЛЬ – РЕБЕНОК».</a:t>
            </a:r>
          </a:p>
          <a:p>
            <a:r>
              <a:rPr lang="ru-RU" dirty="0" smtClean="0">
                <a:latin typeface="Monotype Corsiva" pitchFamily="66" charset="0"/>
              </a:rPr>
              <a:t> </a:t>
            </a:r>
          </a:p>
          <a:p>
            <a:r>
              <a:rPr lang="ru-RU" b="1" dirty="0" smtClean="0">
                <a:latin typeface="Monotype Corsiva" pitchFamily="66" charset="0"/>
              </a:rPr>
              <a:t>Участники акции</a:t>
            </a:r>
            <a:r>
              <a:rPr lang="ru-RU" dirty="0" smtClean="0">
                <a:latin typeface="Monotype Corsiva" pitchFamily="66" charset="0"/>
              </a:rPr>
              <a:t>: родители и воспитанники ДОУ.</a:t>
            </a:r>
          </a:p>
          <a:p>
            <a:endParaRPr lang="ru-RU" dirty="0"/>
          </a:p>
        </p:txBody>
      </p:sp>
      <p:pic>
        <p:nvPicPr>
          <p:cNvPr id="4" name="Рисунок 3" descr="https://catherineasquithgallery.com/uploads/posts/2021-02/1612955339_55-p-kartinki-prozrachnii-fon-rozovie-65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2708920"/>
            <a:ext cx="2195736" cy="2005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ttps://im0-tub-ru.yandex.net/i?id=eb6360ab78be4355fe7650ead7f0ce25-l&amp;n=1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1288499">
            <a:off x="581599" y="835943"/>
            <a:ext cx="8123678" cy="5328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МДОУ 23\Desktop\фото нед психологии\среда\акция лестница любви\IMG_20211124_110757.jpg"/>
          <p:cNvPicPr>
            <a:picLocks noGrp="1"/>
          </p:cNvPicPr>
          <p:nvPr>
            <p:ph idx="1"/>
          </p:nvPr>
        </p:nvPicPr>
        <p:blipFill>
          <a:blip r:embed="rId2" cstate="print"/>
          <a:srcRect t="1067" r="5390" b="26636"/>
          <a:stretch>
            <a:fillRect/>
          </a:stretch>
        </p:blipFill>
        <p:spPr bwMode="auto">
          <a:xfrm>
            <a:off x="214282" y="285728"/>
            <a:ext cx="2665922" cy="392909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 descr="C:\Users\МДОУ 23\Desktop\фото нед психологии\среда\акция лестница любви\IMG_20211124_110822.jpg"/>
          <p:cNvPicPr/>
          <p:nvPr/>
        </p:nvPicPr>
        <p:blipFill>
          <a:blip r:embed="rId3" cstate="print"/>
          <a:srcRect r="9978" b="21848"/>
          <a:stretch>
            <a:fillRect/>
          </a:stretch>
        </p:blipFill>
        <p:spPr bwMode="auto">
          <a:xfrm>
            <a:off x="2071670" y="928670"/>
            <a:ext cx="2790825" cy="43030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Рисунок 5" descr="C:\Users\МДОУ 23\Desktop\фото нед психологии\среда\акция лестница любви\IMG_20211124_110834.jpg"/>
          <p:cNvPicPr/>
          <p:nvPr/>
        </p:nvPicPr>
        <p:blipFill>
          <a:blip r:embed="rId4" cstate="print"/>
          <a:srcRect t="3925" b="26168"/>
          <a:stretch>
            <a:fillRect/>
          </a:stretch>
        </p:blipFill>
        <p:spPr bwMode="auto">
          <a:xfrm>
            <a:off x="4143372" y="1785926"/>
            <a:ext cx="3081339" cy="39909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Рисунок 6" descr="C:\Users\МДОУ 23\Desktop\фото нед психологии\среда\акция лестница любви\IMG_20211124_110909_1.jpg"/>
          <p:cNvPicPr/>
          <p:nvPr/>
        </p:nvPicPr>
        <p:blipFill>
          <a:blip r:embed="rId5" cstate="print"/>
          <a:srcRect t="13341" b="23256"/>
          <a:stretch>
            <a:fillRect/>
          </a:stretch>
        </p:blipFill>
        <p:spPr bwMode="auto">
          <a:xfrm>
            <a:off x="6286512" y="2285992"/>
            <a:ext cx="2760666" cy="41100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latin typeface="Monotype Corsiva" pitchFamily="66" charset="0"/>
              </a:rPr>
              <a:t>Акция «Лестница любви»</a:t>
            </a:r>
            <a:br>
              <a:rPr lang="ru-RU" sz="3600" b="1" dirty="0" smtClean="0">
                <a:latin typeface="Monotype Corsiva" pitchFamily="66" charset="0"/>
              </a:rPr>
            </a:br>
            <a:r>
              <a:rPr lang="ru-RU" sz="3600" b="1" dirty="0" smtClean="0">
                <a:latin typeface="Monotype Corsiva" pitchFamily="66" charset="0"/>
              </a:rPr>
              <a:t>(корпус «Радуга»)</a:t>
            </a:r>
            <a:endParaRPr lang="ru-RU" sz="3600" dirty="0"/>
          </a:p>
        </p:txBody>
      </p:sp>
      <p:pic>
        <p:nvPicPr>
          <p:cNvPr id="4" name="Содержимое 3" descr="C:\Users\МДОУ 23\Desktop\фото нед психологии\среда\акция лестница любви\IMG-c1ff362700895918ddb59ffd813fe23f-V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428736"/>
            <a:ext cx="3000396" cy="41434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Рисунок 4" descr="C:\Users\МДОУ 23\Desktop\фото нед психологии\среда\акция лестница любви\IMG-32e543b259651b340d799f58458e7d49-V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1916832"/>
            <a:ext cx="3035300" cy="40470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Рисунок 6" descr="C:\Users\МДОУ 23\Desktop\фото нед психологии\пятница\Новая папка\лестница любви 5 гр,11,13\IMG-bd6dba065a4c11b5c9d77a2a19a7bf03-V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2060848"/>
            <a:ext cx="2852787" cy="41044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Рисунок 5" descr="https://catherineasquithgallery.com/uploads/posts/2021-02/1612955339_55-p-kartinki-prozrachnii-fon-rozovie-65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6256" y="188640"/>
            <a:ext cx="2118097" cy="1789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latin typeface="Monotype Corsiva" pitchFamily="66" charset="0"/>
              </a:rPr>
              <a:t>Акция «Лестница любви»</a:t>
            </a:r>
            <a:br>
              <a:rPr lang="ru-RU" sz="3600" b="1" dirty="0" smtClean="0">
                <a:latin typeface="Monotype Corsiva" pitchFamily="66" charset="0"/>
              </a:rPr>
            </a:br>
            <a:r>
              <a:rPr lang="ru-RU" sz="3600" b="1" dirty="0" smtClean="0">
                <a:latin typeface="Monotype Corsiva" pitchFamily="66" charset="0"/>
              </a:rPr>
              <a:t>(корпус «Радуга»)</a:t>
            </a:r>
            <a:endParaRPr lang="ru-RU" sz="3600" dirty="0"/>
          </a:p>
        </p:txBody>
      </p:sp>
      <p:pic>
        <p:nvPicPr>
          <p:cNvPr id="4" name="Содержимое 3" descr="C:\Users\МДОУ 23\Desktop\фото нед психологии\пятница\Новая папка\лестница любви 5 гр,11,13\IMG-f95933fd08fa3f8b80b1fa47c5beb8ba-V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12776"/>
            <a:ext cx="2955175" cy="3940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МДОУ 23\Desktop\фото нед психологии\пятница\Новая папка\лестница любви 5 гр,11,13\IMG-6d9c50a851724ea37beda9c775dbb6b9-V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1844824"/>
            <a:ext cx="2775942" cy="4277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Users\МДОУ 23\Desktop\фото нед психологии\пятница\Новая папка\лестница любви 5 гр,11,13\IMG-567d14fc86b0436301ade69cea4278ad-V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1556792"/>
            <a:ext cx="2880320" cy="4248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https://catherineasquithgallery.com/uploads/posts/2021-02/1612955339_55-p-kartinki-prozrachnii-fon-rozovie-65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4653136"/>
            <a:ext cx="1686049" cy="1717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Users\МДОУ 23\Desktop\фото нед психологии\среда\акция лестница любви\IMG-47953e0ced9b9fb00d960981d155f51f-V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2132" y="2285992"/>
            <a:ext cx="3429024" cy="43577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latin typeface="Monotype Corsiva" pitchFamily="66" charset="0"/>
              </a:rPr>
              <a:t>Акция «Лестница любви»</a:t>
            </a:r>
            <a:br>
              <a:rPr lang="ru-RU" sz="3600" b="1" dirty="0" smtClean="0">
                <a:latin typeface="Monotype Corsiva" pitchFamily="66" charset="0"/>
              </a:rPr>
            </a:br>
            <a:r>
              <a:rPr lang="ru-RU" sz="3600" b="1" dirty="0" smtClean="0">
                <a:latin typeface="Monotype Corsiva" pitchFamily="66" charset="0"/>
              </a:rPr>
              <a:t>(корпус «Солнышко»)</a:t>
            </a:r>
            <a:endParaRPr lang="ru-RU" sz="3600" dirty="0"/>
          </a:p>
        </p:txBody>
      </p:sp>
      <p:pic>
        <p:nvPicPr>
          <p:cNvPr id="4" name="Содержимое 3" descr="C:\Users\МДОУ 23\Desktop\фото нед психологии\среда\акция лестница любви\IMG-581d3172c7d46406f1ab06f8f0366b41-V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571612"/>
            <a:ext cx="3286116" cy="46148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Рисунок 4" descr="C:\Users\МДОУ 23\Desktop\фото нед психологии\среда\акция лестница любви\IMG-39f9e41f5f9b245b2df41492a9e3e8e1-V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6050" y="2071678"/>
            <a:ext cx="3378200" cy="45155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Рисунок 6" descr="https://catherineasquithgallery.com/uploads/posts/2021-02/1612955339_55-p-kartinki-prozrachnii-fon-rozovie-65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0232" y="332656"/>
            <a:ext cx="2334121" cy="1861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Monotype Corsiva" pitchFamily="66" charset="0"/>
              </a:rPr>
              <a:t>Акция «Лестница любви»</a:t>
            </a:r>
            <a:br>
              <a:rPr lang="ru-RU" sz="3600" b="1" dirty="0" smtClean="0">
                <a:latin typeface="Monotype Corsiva" pitchFamily="66" charset="0"/>
              </a:rPr>
            </a:br>
            <a:r>
              <a:rPr lang="ru-RU" sz="3600" b="1" dirty="0" smtClean="0">
                <a:latin typeface="Monotype Corsiva" pitchFamily="66" charset="0"/>
              </a:rPr>
              <a:t>(корпус «Солнышко»)</a:t>
            </a:r>
            <a:endParaRPr lang="ru-RU" sz="3600" dirty="0"/>
          </a:p>
        </p:txBody>
      </p:sp>
      <p:pic>
        <p:nvPicPr>
          <p:cNvPr id="4" name="Содержимое 3" descr="J:\неделя психологии 2021\фото нед психологии\четверг\лестница любви\IMG-2ea2ea89ee7f4b1bb610f7d7f756ca85-V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340768"/>
            <a:ext cx="3220963" cy="37052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Рисунок 4" descr="J:\неделя психологии 2021\фото нед психологии\четверг\лестница любви\IMG-7e36cc3b391a0497fbd623436e0b4248-V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3284984"/>
            <a:ext cx="3305175" cy="33051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Рисунок 5" descr="J:\неделя психологии 2021\фото нед психологии\четверг\лестница любви\IMG-5b4d42fbf99ff7f255e51e22507e14d8-V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1556792"/>
            <a:ext cx="2946078" cy="3600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8" name="Рисунок 7" descr="J:\неделя психологии 2021\фото нед психологии\четверг\лестница любви\IMG-c3a77785ddff17789941f75b85a8c454-V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07695" y="2924944"/>
            <a:ext cx="3536305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Рисунок 6" descr="https://catherineasquithgallery.com/uploads/posts/2021-02/1612955339_55-p-kartinki-prozrachnii-fon-rozovie-65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8224" y="692696"/>
            <a:ext cx="2262113" cy="207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Monotype Corsiva" pitchFamily="66" charset="0"/>
              </a:rPr>
              <a:t>Четверг, 25.11</a:t>
            </a:r>
            <a:endParaRPr lang="ru-RU" b="1" dirty="0"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000" b="1" dirty="0" smtClean="0">
                <a:solidFill>
                  <a:srgbClr val="FF0000"/>
                </a:solidFill>
                <a:latin typeface="Monotype Corsiva" pitchFamily="66" charset="0"/>
              </a:rPr>
              <a:t>«Адекватная самооценка»</a:t>
            </a:r>
          </a:p>
          <a:p>
            <a:pPr algn="ctr">
              <a:buNone/>
            </a:pPr>
            <a:r>
              <a:rPr lang="ru-RU" sz="4000" b="1" dirty="0" smtClean="0">
                <a:solidFill>
                  <a:srgbClr val="FF0000"/>
                </a:solidFill>
                <a:latin typeface="Monotype Corsiva" pitchFamily="66" charset="0"/>
              </a:rPr>
              <a:t>(Ориентация на успех достижения цели)</a:t>
            </a:r>
          </a:p>
          <a:p>
            <a:pPr>
              <a:buNone/>
            </a:pPr>
            <a:r>
              <a:rPr lang="ru-RU" sz="4400" b="1" dirty="0" smtClean="0"/>
              <a:t> </a:t>
            </a:r>
            <a:endParaRPr lang="ru-RU" sz="4400" dirty="0" smtClean="0"/>
          </a:p>
          <a:p>
            <a:endParaRPr lang="ru-RU" sz="4400" dirty="0"/>
          </a:p>
        </p:txBody>
      </p:sp>
      <p:pic>
        <p:nvPicPr>
          <p:cNvPr id="4" name="Рисунок 3" descr="https://www.clipartmax.com/png/full/142-1429606_http-img-fotki-yandex-ru-get-6443-981986-learning-clipart-children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2924944"/>
            <a:ext cx="4032448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6192688"/>
          </a:xfrm>
        </p:spPr>
        <p:txBody>
          <a:bodyPr>
            <a:normAutofit fontScale="47500" lnSpcReduction="20000"/>
          </a:bodyPr>
          <a:lstStyle/>
          <a:p>
            <a:r>
              <a:rPr lang="ru-RU" b="1" dirty="0" smtClean="0"/>
              <a:t>Актуальность</a:t>
            </a:r>
            <a:r>
              <a:rPr lang="ru-RU" dirty="0" smtClean="0"/>
              <a:t>: Эмоциональное благополучие - это проблема актуальная на все времена! </a:t>
            </a:r>
          </a:p>
          <a:p>
            <a:r>
              <a:rPr lang="ru-RU" b="1" dirty="0" smtClean="0"/>
              <a:t>Эмоциональное</a:t>
            </a:r>
            <a:r>
              <a:rPr lang="ru-RU" dirty="0" smtClean="0"/>
              <a:t> </a:t>
            </a:r>
            <a:r>
              <a:rPr lang="ru-RU" b="1" dirty="0" smtClean="0"/>
              <a:t>благополучие</a:t>
            </a:r>
            <a:r>
              <a:rPr lang="ru-RU" dirty="0" smtClean="0"/>
              <a:t> ребёнка -  </a:t>
            </a:r>
            <a:r>
              <a:rPr lang="ru-RU" b="1" dirty="0" smtClean="0"/>
              <a:t>залог</a:t>
            </a:r>
            <a:r>
              <a:rPr lang="ru-RU" dirty="0" smtClean="0"/>
              <a:t> </a:t>
            </a:r>
            <a:r>
              <a:rPr lang="ru-RU" b="1" dirty="0" smtClean="0"/>
              <a:t>его</a:t>
            </a:r>
            <a:r>
              <a:rPr lang="ru-RU" dirty="0" smtClean="0"/>
              <a:t> </a:t>
            </a:r>
            <a:r>
              <a:rPr lang="ru-RU" b="1" dirty="0" smtClean="0"/>
              <a:t>здоровья</a:t>
            </a:r>
            <a:r>
              <a:rPr lang="ru-RU" dirty="0" smtClean="0"/>
              <a:t>. </a:t>
            </a:r>
            <a:r>
              <a:rPr lang="ru-RU" b="1" dirty="0" smtClean="0"/>
              <a:t>Эмоциональное</a:t>
            </a:r>
            <a:r>
              <a:rPr lang="ru-RU" dirty="0" smtClean="0"/>
              <a:t> </a:t>
            </a:r>
            <a:r>
              <a:rPr lang="ru-RU" b="1" dirty="0" smtClean="0"/>
              <a:t>благополучие</a:t>
            </a:r>
            <a:r>
              <a:rPr lang="ru-RU" dirty="0" smtClean="0"/>
              <a:t> является одним из фундаментальных качеств жизни человека. Его фундамент закладывается в детском возрасте, а следовательно, зависит от окружающих ребенка взрослых, их отношений и реакций на его поведение. Любой человек может страдать от психических или эмоциональных проблем с окружающими. Статистика показывает, что ежегодно каждому пятому требуется помощь профессионального психолога или психотерапевта. А плохое настроение или депрессия «накрывают» практически каждого. Психическое или эмоциональное здоровье является показателем вашего психологического благополучия.  Насколько хорошее это здоровье мы можем судить по тому, с каким настроением мы проживаем свой день, как чувствуете себя, какие у нас отношения с окружающими, как быстро мы впадаем в хандру и депрессию и как много смысла и радости есть в нашей жизни.</a:t>
            </a:r>
          </a:p>
          <a:p>
            <a:r>
              <a:rPr lang="ru-RU" dirty="0" smtClean="0"/>
              <a:t>Хорошее психическое здоровье — это не только отсутствие проблем с психическим здоровьем, таких как депрессия или беспокойство. Скорее это </a:t>
            </a:r>
            <a:r>
              <a:rPr lang="ru-RU" b="1" dirty="0" smtClean="0"/>
              <a:t>психическая устойчивость</a:t>
            </a:r>
            <a:r>
              <a:rPr lang="ru-RU" dirty="0" smtClean="0"/>
              <a:t> к жизненным проблемам, неудачам, стрессам.</a:t>
            </a:r>
          </a:p>
          <a:p>
            <a:r>
              <a:rPr lang="ru-RU" dirty="0" smtClean="0"/>
              <a:t>Хорошее психическое здоровье – это умение и в стрессовой ситуации находить правильные решения и «держать удар», умение строить прочные отношения, и оправляться от неудач.</a:t>
            </a:r>
          </a:p>
          <a:p>
            <a:r>
              <a:rPr lang="ru-RU" dirty="0" smtClean="0"/>
              <a:t>Поэтому возникла необходимость проведения традиционной недели психологии на тему: «</a:t>
            </a:r>
            <a:r>
              <a:rPr lang="ru-RU" b="1" dirty="0" smtClean="0"/>
              <a:t>Эмоциональное благополучие, важный фактор в укреплении и сохранении психологического здоровья всех участников образовательного процесса</a:t>
            </a:r>
            <a:r>
              <a:rPr lang="ru-RU" dirty="0" smtClean="0"/>
              <a:t>»</a:t>
            </a:r>
          </a:p>
          <a:p>
            <a:r>
              <a:rPr lang="ru-RU" dirty="0" smtClean="0"/>
              <a:t> 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latin typeface="Monotype Corsiva" pitchFamily="66" charset="0"/>
              </a:rPr>
              <a:t>ООД с детьми старшей группы №13</a:t>
            </a:r>
            <a:br>
              <a:rPr lang="ru-RU" sz="3600" b="1" dirty="0" smtClean="0">
                <a:latin typeface="Monotype Corsiva" pitchFamily="66" charset="0"/>
              </a:rPr>
            </a:br>
            <a:r>
              <a:rPr lang="ru-RU" sz="3600" b="1" dirty="0" smtClean="0">
                <a:latin typeface="Monotype Corsiva" pitchFamily="66" charset="0"/>
              </a:rPr>
              <a:t> «Дружба - враждебность»</a:t>
            </a:r>
            <a:endParaRPr lang="ru-RU" sz="3600" dirty="0"/>
          </a:p>
        </p:txBody>
      </p:sp>
      <p:pic>
        <p:nvPicPr>
          <p:cNvPr id="4" name="Содержимое 3" descr="J:\неделя психологии 2021\фото нед психологии\четверг\оод 13 и 5, 7 гр\IMG_20211125_090225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1329565">
            <a:off x="339923" y="1644051"/>
            <a:ext cx="2385070" cy="41763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J:\неделя психологии 2021\фото нед психологии\четверг\оод 13 и 5, 7 гр\IMG_20211125_091215_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55556">
            <a:off x="2583709" y="2047467"/>
            <a:ext cx="2232248" cy="3840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J:\неделя психологии 2021\фото нед психологии\четверг\оод 13 и 5, 7 гр\IMG_20211125_09204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1412776"/>
            <a:ext cx="2792710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J:\неделя психологии 2021\фото нед психологии\четверг\оод 13 и 5, 7 гр\IMG_20211125_09245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3284984"/>
            <a:ext cx="2422004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dirty="0" smtClean="0">
                <a:latin typeface="Monotype Corsiva" pitchFamily="66" charset="0"/>
              </a:rPr>
              <a:t>ООД с детьми старшей группы №13</a:t>
            </a:r>
            <a:br>
              <a:rPr lang="ru-RU" sz="3200" b="1" dirty="0" smtClean="0">
                <a:latin typeface="Monotype Corsiva" pitchFamily="66" charset="0"/>
              </a:rPr>
            </a:br>
            <a:r>
              <a:rPr lang="ru-RU" sz="3200" b="1" dirty="0" smtClean="0">
                <a:latin typeface="Monotype Corsiva" pitchFamily="66" charset="0"/>
              </a:rPr>
              <a:t> «Дружба - враждебность»</a:t>
            </a:r>
            <a:br>
              <a:rPr lang="ru-RU" sz="3200" b="1" dirty="0" smtClean="0">
                <a:latin typeface="Monotype Corsiva" pitchFamily="66" charset="0"/>
              </a:rPr>
            </a:br>
            <a:r>
              <a:rPr lang="ru-RU" sz="3200" b="1" dirty="0" smtClean="0">
                <a:latin typeface="Monotype Corsiva" pitchFamily="66" charset="0"/>
              </a:rPr>
              <a:t>(продуктивная деятельность)</a:t>
            </a:r>
            <a:endParaRPr lang="ru-RU" sz="3200" dirty="0"/>
          </a:p>
        </p:txBody>
      </p:sp>
      <p:pic>
        <p:nvPicPr>
          <p:cNvPr id="4" name="Содержимое 3" descr="J:\неделя психологии 2021\фото нед психологии\четверг\про деят-ть 5,13,7,гр\IMG_20211125_093203_1.jpg"/>
          <p:cNvPicPr>
            <a:picLocks noGrp="1"/>
          </p:cNvPicPr>
          <p:nvPr>
            <p:ph idx="1"/>
          </p:nvPr>
        </p:nvPicPr>
        <p:blipFill>
          <a:blip r:embed="rId2" cstate="print"/>
          <a:srcRect l="1916" t="6996"/>
          <a:stretch>
            <a:fillRect/>
          </a:stretch>
        </p:blipFill>
        <p:spPr bwMode="auto">
          <a:xfrm rot="1643927">
            <a:off x="828474" y="1679229"/>
            <a:ext cx="2497063" cy="4209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J:\неделя психологии 2021\фото нед психологии\четверг\про деят-ть 5,13,7,гр\IMG_20211125_093320_1.jpg"/>
          <p:cNvPicPr/>
          <p:nvPr/>
        </p:nvPicPr>
        <p:blipFill>
          <a:blip r:embed="rId3" cstate="print"/>
          <a:srcRect r="13501" b="2143"/>
          <a:stretch>
            <a:fillRect/>
          </a:stretch>
        </p:blipFill>
        <p:spPr bwMode="auto">
          <a:xfrm rot="484077">
            <a:off x="5431976" y="1639224"/>
            <a:ext cx="3384376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J:\неделя психологии 2021\фото нед психологии\четверг\про деят-ть 5,13,7,гр\IMG_20211125_093208.jpg"/>
          <p:cNvPicPr/>
          <p:nvPr/>
        </p:nvPicPr>
        <p:blipFill>
          <a:blip r:embed="rId4" cstate="print"/>
          <a:srcRect r="15437"/>
          <a:stretch>
            <a:fillRect/>
          </a:stretch>
        </p:blipFill>
        <p:spPr bwMode="auto">
          <a:xfrm rot="20371602">
            <a:off x="2771800" y="3717032"/>
            <a:ext cx="3495675" cy="2322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J:\неделя психологии 2021\фото нед психологии\четверг\про деят-ть 5,13,7,гр\IMG_20211125_093330_1.jpg"/>
          <p:cNvPicPr/>
          <p:nvPr/>
        </p:nvPicPr>
        <p:blipFill>
          <a:blip r:embed="rId5" cstate="print"/>
          <a:srcRect l="23636" b="1956"/>
          <a:stretch>
            <a:fillRect/>
          </a:stretch>
        </p:blipFill>
        <p:spPr bwMode="auto">
          <a:xfrm rot="21221734">
            <a:off x="5292080" y="4005064"/>
            <a:ext cx="3489763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J:\неделя психологии 2021\фото нед психологии\четверг\оод 13 и 5, 7 гр\IMG_20211125_10102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19339">
            <a:off x="5354844" y="1391190"/>
            <a:ext cx="3343671" cy="2419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b="1" dirty="0" smtClean="0">
                <a:latin typeface="Monotype Corsiva" pitchFamily="66" charset="0"/>
              </a:rPr>
              <a:t>ООД с диагностикой моральных представлений с детьми подготовительной группы №5 «Доброжелательность»</a:t>
            </a:r>
            <a:r>
              <a:rPr lang="ru-RU" sz="3100" dirty="0" smtClean="0">
                <a:latin typeface="Monotype Corsiva" pitchFamily="66" charset="0"/>
              </a:rPr>
              <a:t> </a:t>
            </a:r>
            <a:endParaRPr lang="ru-RU" sz="3100" dirty="0"/>
          </a:p>
        </p:txBody>
      </p:sp>
      <p:pic>
        <p:nvPicPr>
          <p:cNvPr id="6" name="Рисунок 5" descr="C:\Users\МДОУ 23\Desktop\фото нед психологии\пятница\Новая папка\оод 20 и 18 гр,5 гр\IMG-a2772469db0bf15ae5239686bc295936-V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1844824"/>
            <a:ext cx="3168352" cy="4104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Users\МДОУ 23\Desktop\фото нед психологии\пятница\Новая папка\оод 20 и 18 гр,5 гр\IMG-493f60b7168585e2e7abe693c708bb2c-V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959124">
            <a:off x="395536" y="2708920"/>
            <a:ext cx="2619375" cy="3492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107504" y="1196752"/>
            <a:ext cx="8579296" cy="5256584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dirty="0" smtClean="0">
                <a:latin typeface="Monotype Corsiva" pitchFamily="66" charset="0"/>
              </a:rPr>
              <a:t>ООД с диагностикой моральных представлений с детьми подготовительной группы №5 «Доброжелательность»</a:t>
            </a:r>
            <a:r>
              <a:rPr lang="ru-RU" sz="2800" dirty="0" smtClean="0">
                <a:latin typeface="Monotype Corsiva" pitchFamily="66" charset="0"/>
              </a:rPr>
              <a:t> </a:t>
            </a:r>
            <a:br>
              <a:rPr lang="ru-RU" sz="2800" dirty="0" smtClean="0">
                <a:latin typeface="Monotype Corsiva" pitchFamily="66" charset="0"/>
              </a:rPr>
            </a:br>
            <a:r>
              <a:rPr lang="ru-RU" sz="2800" dirty="0" smtClean="0">
                <a:latin typeface="Monotype Corsiva" pitchFamily="66" charset="0"/>
              </a:rPr>
              <a:t>(продуктивная деятельность)</a:t>
            </a:r>
            <a:endParaRPr lang="ru-RU" sz="2800" dirty="0"/>
          </a:p>
        </p:txBody>
      </p:sp>
      <p:pic>
        <p:nvPicPr>
          <p:cNvPr id="6" name="Рисунок 5" descr="C:\Users\МДОУ 23\AppData\Local\Microsoft\Windows\Temporary Internet Files\Content.Word\IMG_20210420_162704_1.jpg"/>
          <p:cNvPicPr/>
          <p:nvPr/>
        </p:nvPicPr>
        <p:blipFill>
          <a:blip r:embed="rId2" cstate="print"/>
          <a:srcRect l="6922" t="-141" r="9388"/>
          <a:stretch>
            <a:fillRect/>
          </a:stretch>
        </p:blipFill>
        <p:spPr bwMode="auto">
          <a:xfrm rot="20286113">
            <a:off x="812509" y="2092514"/>
            <a:ext cx="3885928" cy="2987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Содержимое 3" descr="J:\неделя психологии 2021\фото нед психологии\четверг\про деят-ть 5,13,7,гр\IMG_20211125_093340_1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20851444">
            <a:off x="3376349" y="3564050"/>
            <a:ext cx="3543432" cy="2682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Users\МДОУ 23\AppData\Local\Microsoft\Windows\Temporary Internet Files\Content.Word\IMG_20210420_162749_1.jpg"/>
          <p:cNvPicPr/>
          <p:nvPr/>
        </p:nvPicPr>
        <p:blipFill>
          <a:blip r:embed="rId4" cstate="print"/>
          <a:srcRect l="10084" t="1511" r="17423" b="1058"/>
          <a:stretch>
            <a:fillRect/>
          </a:stretch>
        </p:blipFill>
        <p:spPr bwMode="auto">
          <a:xfrm rot="574230">
            <a:off x="5288471" y="1737683"/>
            <a:ext cx="3279065" cy="2829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Monotype Corsiva" pitchFamily="66" charset="0"/>
              </a:rPr>
              <a:t>Результат диагностики моральных представлений у детей подготовительной группы №5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latin typeface="Monotype Corsiva" pitchFamily="66" charset="0"/>
              </a:rPr>
              <a:t>Детям  в игровой форме было предложено оценить поступки и действия людей с двух позиций: хорошо или плохо.</a:t>
            </a:r>
          </a:p>
          <a:p>
            <a:r>
              <a:rPr lang="ru-RU" dirty="0" smtClean="0">
                <a:latin typeface="Monotype Corsiva" pitchFamily="66" charset="0"/>
              </a:rPr>
              <a:t>С заданием дети все справились, что указывает на адекватно сформированные у них моральные представления.</a:t>
            </a:r>
          </a:p>
          <a:p>
            <a:endParaRPr lang="ru-RU" dirty="0"/>
          </a:p>
        </p:txBody>
      </p:sp>
      <p:pic>
        <p:nvPicPr>
          <p:cNvPr id="4" name="Рисунок 3" descr="https://catherineasquithgallery.com/uploads/posts/2021-02/1612955339_55-p-kartinki-prozrachnii-fon-rozovie-65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4149080"/>
            <a:ext cx="2435994" cy="2281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J:\неделя психологии 2021\фото нед психологии\четверг\кактус 8 гр\IMG_20211125_105927_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467112">
            <a:off x="1074394" y="3412403"/>
            <a:ext cx="2281209" cy="3441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J:\неделя психологии 2021\фото нед психологии\четверг\кактус 8 гр\IMG_20211125_110010_1.jpg"/>
          <p:cNvPicPr/>
          <p:nvPr/>
        </p:nvPicPr>
        <p:blipFill>
          <a:blip r:embed="rId3" cstate="print"/>
          <a:srcRect l="10104" r="3455" b="-3194"/>
          <a:stretch>
            <a:fillRect/>
          </a:stretch>
        </p:blipFill>
        <p:spPr bwMode="auto">
          <a:xfrm rot="21172770">
            <a:off x="5076056" y="4077072"/>
            <a:ext cx="3744416" cy="2514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J:\неделя психологии 2021\фото нед психологии\четверг\кактус 8 гр\IMG_20211125_10591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172800">
            <a:off x="1125759" y="1266728"/>
            <a:ext cx="1912144" cy="3399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J:\неделя психологии 2021\фото нед психологии\четверг\кактус 8 гр\IMG_20211125_10594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129348">
            <a:off x="5774208" y="945491"/>
            <a:ext cx="2261291" cy="342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latin typeface="Monotype Corsiva" pitchFamily="66" charset="0"/>
              </a:rPr>
              <a:t/>
            </a:r>
            <a:br>
              <a:rPr lang="ru-RU" sz="3100" b="1" dirty="0" smtClean="0">
                <a:latin typeface="Monotype Corsiva" pitchFamily="66" charset="0"/>
              </a:rPr>
            </a:br>
            <a:r>
              <a:rPr lang="ru-RU" sz="3100" b="1" dirty="0" smtClean="0">
                <a:latin typeface="Monotype Corsiva" pitchFamily="66" charset="0"/>
              </a:rPr>
              <a:t>Рисуночный тест «Кактус» (</a:t>
            </a:r>
            <a:r>
              <a:rPr lang="ru-RU" sz="3100" dirty="0" smtClean="0">
                <a:latin typeface="Monotype Corsiva" pitchFamily="66" charset="0"/>
              </a:rPr>
              <a:t>выявление состояния эмоциональной сферы ребенка, выявление наличия агрессии, ее направленности и интенсивности)</a:t>
            </a:r>
            <a:r>
              <a:rPr lang="ru-RU" sz="3100" b="1" dirty="0" smtClean="0">
                <a:latin typeface="Monotype Corsiva" pitchFamily="66" charset="0"/>
              </a:rPr>
              <a:t>,</a:t>
            </a:r>
            <a:r>
              <a:rPr lang="ru-RU" sz="3100" dirty="0" smtClean="0">
                <a:latin typeface="Monotype Corsiva" pitchFamily="66" charset="0"/>
              </a:rPr>
              <a:t> </a:t>
            </a:r>
            <a:r>
              <a:rPr lang="ru-RU" sz="3100" b="1" dirty="0" smtClean="0">
                <a:latin typeface="Monotype Corsiva" pitchFamily="66" charset="0"/>
              </a:rPr>
              <a:t>группа№8</a:t>
            </a:r>
            <a:r>
              <a:rPr lang="ru-RU" dirty="0" smtClean="0">
                <a:latin typeface="Monotype Corsiva" pitchFamily="66" charset="0"/>
              </a:rPr>
              <a:t/>
            </a:r>
            <a:br>
              <a:rPr lang="ru-RU" dirty="0" smtClean="0">
                <a:latin typeface="Monotype Corsiva" pitchFamily="66" charset="0"/>
              </a:rPr>
            </a:br>
            <a:endParaRPr lang="ru-RU" dirty="0"/>
          </a:p>
        </p:txBody>
      </p:sp>
      <p:pic>
        <p:nvPicPr>
          <p:cNvPr id="4" name="Содержимое 3" descr="J:\неделя психологии 2021\фото нед психологии\четверг\оод 13 и 5, 7 гр\IMG_20211125_103646_1.jpg"/>
          <p:cNvPicPr>
            <a:picLocks noGrp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7824" y="1772816"/>
            <a:ext cx="2785095" cy="4569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Monotype Corsiva" pitchFamily="66" charset="0"/>
              </a:rPr>
              <a:t/>
            </a:r>
            <a:br>
              <a:rPr lang="ru-RU" b="1" dirty="0" smtClean="0">
                <a:latin typeface="Monotype Corsiva" pitchFamily="66" charset="0"/>
              </a:rPr>
            </a:br>
            <a:r>
              <a:rPr lang="ru-RU" b="1" dirty="0" smtClean="0">
                <a:latin typeface="Monotype Corsiva" pitchFamily="66" charset="0"/>
              </a:rPr>
              <a:t>ООД «Добро наших сердец», гр. №7</a:t>
            </a:r>
            <a:br>
              <a:rPr lang="ru-RU" b="1" dirty="0" smtClean="0">
                <a:latin typeface="Monotype Corsiva" pitchFamily="66" charset="0"/>
              </a:rPr>
            </a:br>
            <a:endParaRPr lang="ru-RU" dirty="0"/>
          </a:p>
        </p:txBody>
      </p:sp>
      <p:pic>
        <p:nvPicPr>
          <p:cNvPr id="4" name="Содержимое 3" descr="J:\неделя психологии 2021\фото нед психологии\четверг\оод 13 и 5, 7 гр\IMG-8e3f1b48a3661b5785a93d2cfb1e5513-V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0713777">
            <a:off x="1132413" y="1770699"/>
            <a:ext cx="3394472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J:\неделя психологии 2021\фото нед психологии\четверг\про деят-ть 5,13,7,гр\IMG-1b120cebecb6ee40c304177faf0443d5-V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60197">
            <a:off x="4768634" y="1722915"/>
            <a:ext cx="3700636" cy="4680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https://catherineasquithgallery.com/uploads/posts/2021-02/1612955339_55-p-kartinki-prozrachnii-fon-rozovie-65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980728"/>
            <a:ext cx="2376264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J:\неделя психологии 2021\фото нед психологии\четверг\про деят-ть 5,13,7,гр\IMG_20211125_105735.jpg"/>
          <p:cNvPicPr/>
          <p:nvPr/>
        </p:nvPicPr>
        <p:blipFill>
          <a:blip r:embed="rId2" cstate="print"/>
          <a:srcRect l="10084" b="-93"/>
          <a:stretch>
            <a:fillRect/>
          </a:stretch>
        </p:blipFill>
        <p:spPr bwMode="auto">
          <a:xfrm>
            <a:off x="2555776" y="1556792"/>
            <a:ext cx="4076700" cy="2555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Monotype Corsiva" pitchFamily="66" charset="0"/>
              </a:rPr>
              <a:t>ООД «Добро наших сердец», гр. №7</a:t>
            </a:r>
            <a:br>
              <a:rPr lang="ru-RU" sz="3200" b="1" dirty="0" smtClean="0">
                <a:latin typeface="Monotype Corsiva" pitchFamily="66" charset="0"/>
              </a:rPr>
            </a:br>
            <a:r>
              <a:rPr lang="ru-RU" sz="3200" b="1" dirty="0" smtClean="0">
                <a:latin typeface="Monotype Corsiva" pitchFamily="66" charset="0"/>
              </a:rPr>
              <a:t>(Продуктивная деятельность)</a:t>
            </a:r>
            <a:endParaRPr lang="ru-RU" sz="3200" b="1" dirty="0">
              <a:latin typeface="Monotype Corsiva" pitchFamily="66" charset="0"/>
            </a:endParaRPr>
          </a:p>
        </p:txBody>
      </p:sp>
      <p:pic>
        <p:nvPicPr>
          <p:cNvPr id="4" name="Содержимое 3" descr="J:\неделя психологии 2021\фото нед психологии\четверг\про деят-ть 5,13,7,гр\IMG_20211125_105745_1.jpg"/>
          <p:cNvPicPr>
            <a:picLocks noGrp="1"/>
          </p:cNvPicPr>
          <p:nvPr>
            <p:ph idx="1"/>
          </p:nvPr>
        </p:nvPicPr>
        <p:blipFill>
          <a:blip r:embed="rId3" cstate="print"/>
          <a:srcRect l="7228" r="19409" b="173"/>
          <a:stretch>
            <a:fillRect/>
          </a:stretch>
        </p:blipFill>
        <p:spPr bwMode="auto">
          <a:xfrm rot="21068497">
            <a:off x="202450" y="1645094"/>
            <a:ext cx="3240359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J:\неделя психологии 2021\фото нед психологии\четверг\про деят-ть 5,13,7,гр\IMG_20211125_105807_1.jpg"/>
          <p:cNvPicPr/>
          <p:nvPr/>
        </p:nvPicPr>
        <p:blipFill>
          <a:blip r:embed="rId4" cstate="print"/>
          <a:srcRect l="2901" r="4383" b="5090"/>
          <a:stretch>
            <a:fillRect/>
          </a:stretch>
        </p:blipFill>
        <p:spPr bwMode="auto">
          <a:xfrm rot="856153">
            <a:off x="4211960" y="3789040"/>
            <a:ext cx="4565719" cy="2628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J:\неделя психологии 2021\фото нед психологии\четверг\про деят-ть 5,13,7,гр\IMG_20211125_105713.jpg"/>
          <p:cNvPicPr/>
          <p:nvPr/>
        </p:nvPicPr>
        <p:blipFill>
          <a:blip r:embed="rId5" cstate="print"/>
          <a:srcRect l="10953" t="9746" r="5952" b="3814"/>
          <a:stretch>
            <a:fillRect/>
          </a:stretch>
        </p:blipFill>
        <p:spPr bwMode="auto">
          <a:xfrm rot="760814">
            <a:off x="5440340" y="1676640"/>
            <a:ext cx="3324225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J:\неделя психологии 2021\фото нед психологии\четверг\про деят-ть 5,13,7,гр\IMG_20211125_105723_1.jpg"/>
          <p:cNvPicPr/>
          <p:nvPr/>
        </p:nvPicPr>
        <p:blipFill>
          <a:blip r:embed="rId6" cstate="print"/>
          <a:srcRect l="8930" r="8915" b="-15"/>
          <a:stretch>
            <a:fillRect/>
          </a:stretch>
        </p:blipFill>
        <p:spPr bwMode="auto">
          <a:xfrm rot="20012411">
            <a:off x="1034729" y="3802513"/>
            <a:ext cx="3505200" cy="2400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:\Users\МДОУ 23\Desktop\фото нед психологии\пятница\Новая папка\тренинг\IMG_20211125_14070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556792"/>
            <a:ext cx="2638425" cy="469053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Рисунок 5" descr="J:\неделя психологии 2021\фото нед психологии\фото дома четверг\IMG-042543e23a83014bc9de4632be906971-V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1556792"/>
            <a:ext cx="2935492" cy="37802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dirty="0" smtClean="0">
                <a:latin typeface="Monotype Corsiva" pitchFamily="66" charset="0"/>
              </a:rPr>
              <a:t>Психологический тренинг с презентацией для педагогов</a:t>
            </a:r>
            <a:r>
              <a:rPr lang="ru-RU" sz="3100" b="1" dirty="0" smtClean="0">
                <a:latin typeface="Monotype Corsiva" pitchFamily="66" charset="0"/>
              </a:rPr>
              <a:t> по профилактике </a:t>
            </a:r>
            <a:r>
              <a:rPr lang="ru-RU" sz="3100" b="1" dirty="0" err="1" smtClean="0">
                <a:latin typeface="Monotype Corsiva" pitchFamily="66" charset="0"/>
              </a:rPr>
              <a:t>психо</a:t>
            </a:r>
            <a:r>
              <a:rPr lang="ru-RU" sz="3100" b="1" dirty="0" smtClean="0">
                <a:latin typeface="Monotype Corsiva" pitchFamily="66" charset="0"/>
              </a:rPr>
              <a:t> – эмоционального выгорания «Техники </a:t>
            </a:r>
            <a:r>
              <a:rPr lang="ru-RU" sz="3100" b="1" dirty="0" err="1" smtClean="0">
                <a:latin typeface="Monotype Corsiva" pitchFamily="66" charset="0"/>
              </a:rPr>
              <a:t>антивыгорания</a:t>
            </a:r>
            <a:r>
              <a:rPr lang="ru-RU" sz="3100" b="1" dirty="0" smtClean="0">
                <a:latin typeface="Monotype Corsiva" pitchFamily="66" charset="0"/>
              </a:rPr>
              <a:t>»</a:t>
            </a:r>
            <a:endParaRPr lang="ru-RU" sz="3100" dirty="0">
              <a:latin typeface="Monotype Corsiva" pitchFamily="66" charset="0"/>
            </a:endParaRPr>
          </a:p>
        </p:txBody>
      </p:sp>
      <p:pic>
        <p:nvPicPr>
          <p:cNvPr id="5" name="Рисунок 4" descr="J:\неделя психологии 2021\фото нед психологии\фото дома четверг\IMG-71a3905b68595e430ef0a8227d8a1e02-V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3284984"/>
            <a:ext cx="2855911" cy="32959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4" name="Содержимое 3" descr="J:\неделя психологии 2021\фото нед психологии\фото дома четверг\IMG-80ed329affff1dd586c51eb4d3e290ea-V.jpg"/>
          <p:cNvPicPr>
            <a:picLocks noGrp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1760" y="1844824"/>
            <a:ext cx="3385986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https://yt3.ggpht.com/a/AGF-l7-B8Bd8HFOzro87sE3U_g4saZHlIQq91WSCQQ=s900-c-k-c0xffffffff-no-rj-mo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9655511">
            <a:off x="235181" y="1337724"/>
            <a:ext cx="1440160" cy="12961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Monotype Corsiva" pitchFamily="66" charset="0"/>
              </a:rPr>
              <a:t>Пятница, 26.11</a:t>
            </a:r>
            <a:endParaRPr lang="ru-RU" b="1" dirty="0"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184576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«Гляжусь в тебя, как в зеркало!»</a:t>
            </a:r>
            <a:endParaRPr lang="ru-RU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algn="ctr">
              <a:buNone/>
            </a:pPr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(Эмоционально-нравственный опыт семьи и не только…)</a:t>
            </a:r>
            <a:endParaRPr lang="ru-RU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4" name="Рисунок 3" descr="https://xn--80atdl2c.xn---1-glciqqlmz6ewbh.xn--p1ai/wp-content/uploads/%D1%80%D0%B5%D0%B7%D1%83%D0%BB%D1%8C%D1%82%D0%B0%D1%82%D1%8B-%D1%80%D0%B5%D0%B0%D0%BB%D0%B8%D0%B7%D0%B0%D1%86%D0%B8%D0%B8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2924944"/>
            <a:ext cx="4968552" cy="3640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МДОУ 23\Desktop\Новая папка\IMG_20211129_115723_1.jpg"/>
          <p:cNvPicPr>
            <a:picLocks noGrp="1"/>
          </p:cNvPicPr>
          <p:nvPr>
            <p:ph idx="1"/>
          </p:nvPr>
        </p:nvPicPr>
        <p:blipFill>
          <a:blip r:embed="rId2" cstate="print"/>
          <a:srcRect l="12827" b="-2902"/>
          <a:stretch>
            <a:fillRect/>
          </a:stretch>
        </p:blipFill>
        <p:spPr bwMode="auto">
          <a:xfrm>
            <a:off x="500034" y="714356"/>
            <a:ext cx="8229600" cy="5919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https://i.mycdn.me/i?r=AyH4iRPQ2q0otWIFepML2LxRF9RWt-9hfk4aqySvyZfuQw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5000636"/>
            <a:ext cx="1603588" cy="16430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C:\Users\МДОУ 23\Desktop\фото нед психологии\пятница\Новая папка\кактус 19 гр\IMG_20211126_110600_1.jpg"/>
          <p:cNvPicPr/>
          <p:nvPr/>
        </p:nvPicPr>
        <p:blipFill>
          <a:blip r:embed="rId2" cstate="print"/>
          <a:srcRect l="23901" r="7325" b="-122"/>
          <a:stretch>
            <a:fillRect/>
          </a:stretch>
        </p:blipFill>
        <p:spPr bwMode="auto">
          <a:xfrm rot="1085179">
            <a:off x="5020501" y="3781054"/>
            <a:ext cx="3123237" cy="24586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Users\МДОУ 23\Desktop\фото нед психологии\пятница\Новая папка\кактус 19 гр\IMG_20211126_110530_1.jpg"/>
          <p:cNvPicPr/>
          <p:nvPr/>
        </p:nvPicPr>
        <p:blipFill>
          <a:blip r:embed="rId3" cstate="print"/>
          <a:srcRect r="6327"/>
          <a:stretch>
            <a:fillRect/>
          </a:stretch>
        </p:blipFill>
        <p:spPr bwMode="auto">
          <a:xfrm rot="14786818">
            <a:off x="84560" y="2467424"/>
            <a:ext cx="3792008" cy="2276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МДОУ 23\Desktop\фото нед психологии\пятница\Новая папка\кактус 19 гр\IMG_20211126_110549.jpg"/>
          <p:cNvPicPr/>
          <p:nvPr/>
        </p:nvPicPr>
        <p:blipFill>
          <a:blip r:embed="rId4" cstate="print"/>
          <a:srcRect r="10486" b="3155"/>
          <a:stretch>
            <a:fillRect/>
          </a:stretch>
        </p:blipFill>
        <p:spPr bwMode="auto">
          <a:xfrm rot="20797410">
            <a:off x="296967" y="4075142"/>
            <a:ext cx="3333750" cy="2028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МДОУ 23\Desktop\фото нед психологии\пятница\Новая папка\кактус 19 гр\IMG_20211126_110449.jpg"/>
          <p:cNvPicPr/>
          <p:nvPr/>
        </p:nvPicPr>
        <p:blipFill>
          <a:blip r:embed="rId5" cstate="print"/>
          <a:srcRect l="10006" r="8668"/>
          <a:stretch>
            <a:fillRect/>
          </a:stretch>
        </p:blipFill>
        <p:spPr bwMode="auto">
          <a:xfrm rot="21125142">
            <a:off x="5365822" y="1708078"/>
            <a:ext cx="3406140" cy="2352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latin typeface="Monotype Corsiva" pitchFamily="66" charset="0"/>
              </a:rPr>
              <a:t>Рисуночный тест «Кактус» (</a:t>
            </a:r>
            <a:r>
              <a:rPr lang="ru-RU" sz="2800" dirty="0" smtClean="0">
                <a:latin typeface="Monotype Corsiva" pitchFamily="66" charset="0"/>
              </a:rPr>
              <a:t>выявление состояния эмоциональной сферы ребенка, выявление наличия агрессии, ее направленности и интенсивности)</a:t>
            </a:r>
            <a:r>
              <a:rPr lang="ru-RU" sz="2800" b="1" dirty="0" smtClean="0">
                <a:latin typeface="Monotype Corsiva" pitchFamily="66" charset="0"/>
              </a:rPr>
              <a:t>,</a:t>
            </a:r>
            <a:r>
              <a:rPr lang="ru-RU" sz="2800" dirty="0" smtClean="0">
                <a:latin typeface="Monotype Corsiva" pitchFamily="66" charset="0"/>
              </a:rPr>
              <a:t> </a:t>
            </a:r>
            <a:r>
              <a:rPr lang="ru-RU" sz="2800" b="1" dirty="0" smtClean="0">
                <a:latin typeface="Monotype Corsiva" pitchFamily="66" charset="0"/>
              </a:rPr>
              <a:t>группа№19</a:t>
            </a:r>
            <a:endParaRPr lang="ru-RU" sz="2800" dirty="0">
              <a:latin typeface="Monotype Corsiva" pitchFamily="66" charset="0"/>
            </a:endParaRPr>
          </a:p>
        </p:txBody>
      </p:sp>
      <p:pic>
        <p:nvPicPr>
          <p:cNvPr id="4" name="Содержимое 3" descr="C:\Users\МДОУ 23\Desktop\фото нед психологии\пятница\Новая папка\кактус 19 гр\IMG_20211126_104327.jpg"/>
          <p:cNvPicPr>
            <a:picLocks noGrp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1840" y="1844824"/>
            <a:ext cx="2520280" cy="367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Users\МДОУ 23\Desktop\фото нед психологии\пятница\Новая папка\оод 20 и 18 гр\IMG_20211126_093200_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42644">
            <a:off x="5692701" y="1563098"/>
            <a:ext cx="2664296" cy="4536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МДОУ 23\Desktop\фото нед психологии\пятница\Новая папка\оод 20 и 18 гр\IMG_20211126_09301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1556792"/>
            <a:ext cx="2369443" cy="4172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Monotype Corsiva" pitchFamily="66" charset="0"/>
              </a:rPr>
              <a:t>ООД с диагностикой моральных представлений с детьми подготовительной группы №20 «Доброжелательность»</a:t>
            </a:r>
            <a:endParaRPr lang="ru-RU" sz="2800" dirty="0"/>
          </a:p>
        </p:txBody>
      </p:sp>
      <p:pic>
        <p:nvPicPr>
          <p:cNvPr id="4" name="Содержимое 3" descr="C:\Users\МДОУ 23\Desktop\фото нед психологии\пятница\Новая папка\оод 20 и 18 гр\IMG_20211126_090539_1.jpg"/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21207413">
            <a:off x="573086" y="1337880"/>
            <a:ext cx="2736304" cy="4536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latin typeface="Monotype Corsiva" pitchFamily="66" charset="0"/>
              </a:rPr>
              <a:t>ООД с диагностикой моральных представлений с детьми подготовительной группы №20 «Доброжелательность»</a:t>
            </a:r>
            <a:r>
              <a:rPr lang="ru-RU" sz="2800" dirty="0" smtClean="0">
                <a:latin typeface="Monotype Corsiva" pitchFamily="66" charset="0"/>
              </a:rPr>
              <a:t> (продуктивная деятельность)</a:t>
            </a:r>
            <a:endParaRPr lang="ru-RU" sz="2800" dirty="0"/>
          </a:p>
        </p:txBody>
      </p:sp>
      <p:pic>
        <p:nvPicPr>
          <p:cNvPr id="4" name="Содержимое 3" descr="C:\Users\МДОУ 23\Desktop\фото нед психологии\пятница\Новая папка\прод деят 18,20,7,\IMG_20211126_093446_1.jpg"/>
          <p:cNvPicPr>
            <a:picLocks noGrp="1"/>
          </p:cNvPicPr>
          <p:nvPr>
            <p:ph idx="1"/>
          </p:nvPr>
        </p:nvPicPr>
        <p:blipFill>
          <a:blip r:embed="rId2" cstate="print"/>
          <a:srcRect r="10275" b="-108"/>
          <a:stretch>
            <a:fillRect/>
          </a:stretch>
        </p:blipFill>
        <p:spPr bwMode="auto">
          <a:xfrm rot="20736480">
            <a:off x="399369" y="2031579"/>
            <a:ext cx="3520456" cy="2213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МДОУ 23\Desktop\фото нед психологии\пятница\Новая папка\прод деят 18,20,7,\IMG_20211126_093503_1.jpg"/>
          <p:cNvPicPr/>
          <p:nvPr/>
        </p:nvPicPr>
        <p:blipFill>
          <a:blip r:embed="rId3" cstate="print"/>
          <a:srcRect l="-1239" r="8395" b="7930"/>
          <a:stretch>
            <a:fillRect/>
          </a:stretch>
        </p:blipFill>
        <p:spPr bwMode="auto">
          <a:xfrm rot="579888">
            <a:off x="1763688" y="3717032"/>
            <a:ext cx="3930010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МДОУ 23\Desktop\фото нед психологии\пятница\Новая папка\прод деят 18,20,7,\IMG_20211126_093517_1.jpg"/>
          <p:cNvPicPr/>
          <p:nvPr/>
        </p:nvPicPr>
        <p:blipFill>
          <a:blip r:embed="rId4" cstate="print"/>
          <a:srcRect t="5361" r="7522" b="2160"/>
          <a:stretch>
            <a:fillRect/>
          </a:stretch>
        </p:blipFill>
        <p:spPr bwMode="auto">
          <a:xfrm rot="1063987">
            <a:off x="4588504" y="3632651"/>
            <a:ext cx="3591869" cy="2329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C:\Users\МДОУ 23\Desktop\фото нед психологии\пятница\Новая папка\прод деят 18,20,7,\IMG_20211126_093429.jpg"/>
          <p:cNvPicPr/>
          <p:nvPr/>
        </p:nvPicPr>
        <p:blipFill>
          <a:blip r:embed="rId5" cstate="print"/>
          <a:srcRect t="10096"/>
          <a:stretch>
            <a:fillRect/>
          </a:stretch>
        </p:blipFill>
        <p:spPr bwMode="auto">
          <a:xfrm rot="20489807">
            <a:off x="5095452" y="1623690"/>
            <a:ext cx="3561609" cy="2063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Monotype Corsiva" pitchFamily="66" charset="0"/>
              </a:rPr>
              <a:t>Результат диагностики моральных представлений у детей подготовительной группы №20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latin typeface="Monotype Corsiva" pitchFamily="66" charset="0"/>
              </a:rPr>
              <a:t>Детям  в игровой форме было предложено оценить поступки и действия людей с двух позиций: хорошо или плохо.</a:t>
            </a:r>
          </a:p>
          <a:p>
            <a:r>
              <a:rPr lang="ru-RU" dirty="0" smtClean="0">
                <a:latin typeface="Monotype Corsiva" pitchFamily="66" charset="0"/>
              </a:rPr>
              <a:t>С заданием дети все справились, что указывает на адекватно сформированные у них моральные представления.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:\Users\МДОУ 23\Desktop\фото нед психологии\пятница\Новая папка\оод 20 и 18 гр\IMG_20211126_101458_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808070">
            <a:off x="302957" y="1754581"/>
            <a:ext cx="3874616" cy="21602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Содержимое 3" descr="C:\Users\МДОУ 23\Desktop\фото нед психологии\пятница\Новая папка\оод 20 и 18 гр\IMG_20211126_100425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12132">
            <a:off x="4543812" y="1844522"/>
            <a:ext cx="4088821" cy="2836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МДОУ 23\Desktop\фото нед психологии\пятница\Новая папка\оод 20 и 18 гр\IMG_20211126_10105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04" y="3717032"/>
            <a:ext cx="4105564" cy="2509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Monotype Corsiva" pitchFamily="66" charset="0"/>
              </a:rPr>
              <a:t>ООД с диагностикой моральных представлений с детьми подготовительной группы №18 «Доброжелательность»</a:t>
            </a:r>
            <a:endParaRPr lang="ru-RU" sz="2800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Users\МДОУ 23\Desktop\фото нед психологии\пятница\Новая папка\прод деят 18,20,7,\IMG_20211126_111526_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34969">
            <a:off x="251520" y="1556792"/>
            <a:ext cx="4333586" cy="2361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latin typeface="Monotype Corsiva" pitchFamily="66" charset="0"/>
              </a:rPr>
              <a:t>ООД с диагностикой моральных представлений с детьми подготовительной группы №20 «Доброжелательность»</a:t>
            </a:r>
            <a:r>
              <a:rPr lang="ru-RU" sz="2800" dirty="0" smtClean="0">
                <a:latin typeface="Monotype Corsiva" pitchFamily="66" charset="0"/>
              </a:rPr>
              <a:t> (продуктивная деятельность)</a:t>
            </a:r>
            <a:endParaRPr lang="ru-RU" sz="2800" dirty="0"/>
          </a:p>
        </p:txBody>
      </p:sp>
      <p:pic>
        <p:nvPicPr>
          <p:cNvPr id="4" name="Содержимое 3" descr="C:\Users\МДОУ 23\Desktop\фото нед психологии\пятница\Новая папка\прод деят 18,20,7,\IMG_20211126_111506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21176105">
            <a:off x="4135911" y="1614227"/>
            <a:ext cx="4604771" cy="2560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МДОУ 23\Desktop\фото нед психологии\пятница\Новая папка\прод деят 18,20,7,\IMG_20211126_111715_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57588">
            <a:off x="400614" y="3732302"/>
            <a:ext cx="4741586" cy="2562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Users\МДОУ 23\Desktop\фото нед психологии\пятница\Новая папка\прод деят 18,20,7,\IMG_20211126_102042_1.jpg"/>
          <p:cNvPicPr/>
          <p:nvPr/>
        </p:nvPicPr>
        <p:blipFill>
          <a:blip r:embed="rId5" cstate="print"/>
          <a:srcRect t="12104" b="4656"/>
          <a:stretch>
            <a:fillRect/>
          </a:stretch>
        </p:blipFill>
        <p:spPr bwMode="auto">
          <a:xfrm rot="6169110">
            <a:off x="5773505" y="3439127"/>
            <a:ext cx="2551676" cy="3171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Monotype Corsiva" pitchFamily="66" charset="0"/>
              </a:rPr>
              <a:t>Результат диагностики моральных представлений у детей подготовительной группы №18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latin typeface="Monotype Corsiva" pitchFamily="66" charset="0"/>
              </a:rPr>
              <a:t>Детям  в игровой форме было предложено оценить поступки и действия людей с двух позиций: хорошо или плохо.</a:t>
            </a:r>
          </a:p>
          <a:p>
            <a:r>
              <a:rPr lang="ru-RU" dirty="0" smtClean="0">
                <a:latin typeface="Monotype Corsiva" pitchFamily="66" charset="0"/>
              </a:rPr>
              <a:t>С заданием дети все справились, что указывает на адекватно сформированные у них моральные представления.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s://dacha-review.ru/wp-content/uploads/2019/11/Aptechka-dlya-rastenij_0-1536x108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3203848" cy="24341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Monotype Corsiva" pitchFamily="66" charset="0"/>
              </a:rPr>
              <a:t>Акция </a:t>
            </a:r>
            <a:br>
              <a:rPr lang="ru-RU" dirty="0" smtClean="0">
                <a:latin typeface="Monotype Corsiva" pitchFamily="66" charset="0"/>
              </a:rPr>
            </a:br>
            <a:r>
              <a:rPr lang="ru-RU" b="1" dirty="0" smtClean="0">
                <a:latin typeface="Monotype Corsiva" pitchFamily="66" charset="0"/>
              </a:rPr>
              <a:t>«Аптечка для души</a:t>
            </a:r>
            <a:r>
              <a:rPr lang="ru-RU" dirty="0" smtClean="0">
                <a:latin typeface="Monotype Corsiva" pitchFamily="66" charset="0"/>
              </a:rPr>
              <a:t>» </a:t>
            </a:r>
            <a:endParaRPr lang="ru-RU" dirty="0">
              <a:latin typeface="Monotype Corsiva" pitchFamily="66" charset="0"/>
            </a:endParaRPr>
          </a:p>
        </p:txBody>
      </p:sp>
      <p:pic>
        <p:nvPicPr>
          <p:cNvPr id="5" name="Рисунок 4" descr="C:\Users\МДОУ 23\Desktop\фото нед психологии\пятница\Новая папка\аптечка для души\IMG-d3ee87882ef251eb14240f3ab1ec5d4c-V.jpg"/>
          <p:cNvPicPr/>
          <p:nvPr/>
        </p:nvPicPr>
        <p:blipFill>
          <a:blip r:embed="rId3" cstate="print"/>
          <a:srcRect l="20777" t="33172" b="30802"/>
          <a:stretch>
            <a:fillRect/>
          </a:stretch>
        </p:blipFill>
        <p:spPr bwMode="auto">
          <a:xfrm rot="882194">
            <a:off x="4503652" y="1978182"/>
            <a:ext cx="4145848" cy="3400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Содержимое 3" descr="C:\Users\МДОУ 23\Desktop\фото нед психологии\пятница\Новая папка\аптечка для души\IMG_20211126_084458_1.jpg"/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727163">
            <a:off x="1638619" y="2430272"/>
            <a:ext cx="2559358" cy="3881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ttps://dacha-review.ru/wp-content/uploads/2019/11/Aptechka-dlya-rastenij_0-1536x108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147563">
            <a:off x="6701555" y="749939"/>
            <a:ext cx="2092771" cy="18651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08012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Monotype Corsiva" pitchFamily="66" charset="0"/>
              </a:rPr>
              <a:t>Акция «Аптечка для души», гр. №7</a:t>
            </a:r>
            <a:endParaRPr lang="ru-RU" sz="3200" b="1" dirty="0">
              <a:latin typeface="Monotype Corsiva" pitchFamily="66" charset="0"/>
            </a:endParaRPr>
          </a:p>
        </p:txBody>
      </p:sp>
      <p:pic>
        <p:nvPicPr>
          <p:cNvPr id="4" name="Содержимое 3" descr="J:\неделя психологии 2021\фото нед психологии\четверг\аптечка для души\IMG-0090fb0b7fb24905989812c1ad542671-V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1196752"/>
            <a:ext cx="3394472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J:\неделя психологии 2021\фото нед психологии\четверг\аптечка для души\IMG-6373efbedab3c656ba2a6743d4c3acf2-V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2348880"/>
            <a:ext cx="3143250" cy="4191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J:\неделя психологии 2021\фото нед психологии\четверг\аптечка для души\IMG-021784807bdaf49515c90dde0d9e10d5-V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1628800"/>
            <a:ext cx="2808312" cy="367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atin typeface="Monotype Corsiva" pitchFamily="66" charset="0"/>
              </a:rPr>
              <a:t>Акция «Аптечка для души», гр. №11</a:t>
            </a:r>
            <a:endParaRPr lang="ru-RU" sz="3600" dirty="0"/>
          </a:p>
        </p:txBody>
      </p:sp>
      <p:pic>
        <p:nvPicPr>
          <p:cNvPr id="5" name="Содержимое 4" descr="J:\неделя психологии 2021\фото нед психологии\фото дома четверг\IMG-e0facd39d08e8e776f18cfe56143ede6-V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1191248">
            <a:off x="925548" y="1524005"/>
            <a:ext cx="3344119" cy="4278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s://dacha-review.ru/wp-content/uploads/2019/11/Aptechka-dlya-rastenij_0-1536x108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47563">
            <a:off x="4681419" y="1282109"/>
            <a:ext cx="3731272" cy="35737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latin typeface="Monotype Corsiva" pitchFamily="66" charset="0"/>
              </a:rPr>
              <a:t>Понедельник 22.11</a:t>
            </a:r>
            <a:endParaRPr lang="ru-RU" sz="4000" b="1" dirty="0"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5286412"/>
          </a:xfrm>
        </p:spPr>
        <p:txBody>
          <a:bodyPr/>
          <a:lstStyle/>
          <a:p>
            <a:pPr algn="ctr">
              <a:buNone/>
            </a:pPr>
            <a:r>
              <a:rPr lang="ru-RU" sz="3600" b="1" dirty="0" smtClean="0">
                <a:solidFill>
                  <a:srgbClr val="FF0000"/>
                </a:solidFill>
              </a:rPr>
              <a:t>«</a:t>
            </a:r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Агрессивный ребёнок»</a:t>
            </a:r>
          </a:p>
          <a:p>
            <a:pPr algn="ctr">
              <a:buNone/>
            </a:pPr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(Крик детской души о помощи)</a:t>
            </a:r>
            <a:endParaRPr lang="ru-RU" sz="3600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 descr="https://avatars.mds.yandex.net/get-zen_doc/3937202/pub_5f96b74f1772f52b50bb9187_5f96b7a51772f52b50bc6133/scale_120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245080">
            <a:off x="2187871" y="3010733"/>
            <a:ext cx="4608512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atin typeface="Monotype Corsiva" pitchFamily="66" charset="0"/>
              </a:rPr>
              <a:t>Акция «Аптечка для души», гр. №13</a:t>
            </a:r>
            <a:endParaRPr lang="ru-RU" sz="3600" dirty="0"/>
          </a:p>
        </p:txBody>
      </p:sp>
      <p:pic>
        <p:nvPicPr>
          <p:cNvPr id="4" name="Содержимое 3" descr="C:\Users\МДОУ 23\Desktop\фото нед психологии\пятница\Новая папка\аптечка для души\IMG-4d1d5eb96ddb35b6d09c801ae8c9efce-V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1201767">
            <a:off x="555054" y="1364028"/>
            <a:ext cx="3137348" cy="4188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МДОУ 23\Desktop\фото нед психологии\пятница\Новая папка\аптечка для души\IMG-44d407cf2f3b344f51eea00bd3b2059b-V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1484784"/>
            <a:ext cx="3312368" cy="3960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https://dacha-review.ru/wp-content/uploads/2019/11/Aptechka-dlya-rastenij_0-1536x108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47563">
            <a:off x="6773564" y="965965"/>
            <a:ext cx="2092771" cy="18651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Monotype Corsiva" pitchFamily="66" charset="0"/>
              </a:rPr>
              <a:t>Акция «Аптечка для души», гр. №6</a:t>
            </a:r>
            <a:endParaRPr lang="ru-RU" sz="3600" dirty="0"/>
          </a:p>
        </p:txBody>
      </p:sp>
      <p:pic>
        <p:nvPicPr>
          <p:cNvPr id="4" name="Содержимое 3" descr="C:\Users\МДОУ 23\Desktop\фото нед психологии\пятница\Новая папка\аптечка для души\IMG-46feac1295118eaaa67bf445381260f7-V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1292848">
            <a:off x="425887" y="1400905"/>
            <a:ext cx="3142981" cy="40488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МДОУ 23\Desktop\фото нед психологии\пятница\Новая папка\аптечка для души\IMG-2326459f30489dc63e6db82c4e4b62a2-V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58272">
            <a:off x="3281305" y="2104659"/>
            <a:ext cx="3240360" cy="4104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https://dacha-review.ru/wp-content/uploads/2019/11/Aptechka-dlya-rastenij_0-1536x108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47563">
            <a:off x="6701556" y="1181987"/>
            <a:ext cx="2092771" cy="18651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atin typeface="Monotype Corsiva" pitchFamily="66" charset="0"/>
              </a:rPr>
              <a:t>Акция «Аптечка для души», гр. №8</a:t>
            </a:r>
            <a:endParaRPr lang="ru-RU" sz="3600" dirty="0"/>
          </a:p>
        </p:txBody>
      </p:sp>
      <p:pic>
        <p:nvPicPr>
          <p:cNvPr id="4" name="Содержимое 3" descr="C:\Users\МДОУ 23\Desktop\фото нед психологии\пятница\Новая папка\аптечка для души\IMG-057878c33701b0a2657a2217fb2a0619-V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1176260">
            <a:off x="441398" y="1455450"/>
            <a:ext cx="3312368" cy="4464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МДОУ 23\Desktop\фото нед психологии\пятница\Новая папка\аптечка для души\IMG-54fb799d3e845770adf23b7654c4e0ce-V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0392">
            <a:off x="3605186" y="1708152"/>
            <a:ext cx="2982714" cy="4176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https://dacha-review.ru/wp-content/uploads/2019/11/Aptechka-dlya-rastenij_0-1536x108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47563">
            <a:off x="6629546" y="1181987"/>
            <a:ext cx="2092771" cy="18651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atin typeface="Monotype Corsiva" pitchFamily="66" charset="0"/>
              </a:rPr>
              <a:t>Акция «Аптечка для души», гр. №15</a:t>
            </a:r>
            <a:endParaRPr lang="ru-RU" sz="3600" dirty="0"/>
          </a:p>
        </p:txBody>
      </p:sp>
      <p:pic>
        <p:nvPicPr>
          <p:cNvPr id="4" name="Содержимое 3" descr="C:\Users\МДОУ 23\Desktop\фото нед психологии\пятница\Новая папка\аптечка для души\IMG-d9ebac2d8ad03fa09a30b1c12c1ffe56-V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1422657">
            <a:off x="416061" y="1277637"/>
            <a:ext cx="3231980" cy="367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МДОУ 23\Desktop\фото нед психологии\пятница\Новая папка\аптечка для души\IMG-e5e0b2811457a9d2ba7c813bf120ee77-V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9184">
            <a:off x="3059832" y="2564904"/>
            <a:ext cx="3299321" cy="3501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https://dacha-review.ru/wp-content/uploads/2019/11/Aptechka-dlya-rastenij_0-1536x108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47563">
            <a:off x="6629547" y="1398011"/>
            <a:ext cx="2092771" cy="18651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atin typeface="Monotype Corsiva" pitchFamily="66" charset="0"/>
              </a:rPr>
              <a:t>Акция «Аптечка для души», гр. №16</a:t>
            </a:r>
            <a:endParaRPr lang="ru-RU" sz="3600" dirty="0"/>
          </a:p>
        </p:txBody>
      </p:sp>
      <p:pic>
        <p:nvPicPr>
          <p:cNvPr id="4" name="Содержимое 3" descr="C:\Users\МДОУ 23\Desktop\фото нед психологии\пятница\Новая папка\аптечка для души\IMG-41e1f0f6299499fed85a125ac41001c0-V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0987212">
            <a:off x="795328" y="1801293"/>
            <a:ext cx="3113162" cy="3975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МДОУ 23\Desktop\фото нед психологии\пятница\Новая папка\аптечка для души\IMG-66ab974301bdecfbbd45086214254ac2-V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1484784"/>
            <a:ext cx="3168352" cy="4104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https://dacha-review.ru/wp-content/uploads/2019/11/Aptechka-dlya-rastenij_0-1536x108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47563">
            <a:off x="6701555" y="1181987"/>
            <a:ext cx="2092771" cy="18651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994122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latin typeface="Monotype Corsiva" pitchFamily="66" charset="0"/>
              </a:rPr>
              <a:t>Акция «Добрые дела»</a:t>
            </a:r>
            <a:br>
              <a:rPr lang="ru-RU" sz="4000" b="1" dirty="0" smtClean="0">
                <a:latin typeface="Monotype Corsiva" pitchFamily="66" charset="0"/>
              </a:rPr>
            </a:br>
            <a:r>
              <a:rPr lang="ru-RU" sz="4000" b="1" dirty="0" smtClean="0">
                <a:latin typeface="Monotype Corsiva" pitchFamily="66" charset="0"/>
              </a:rPr>
              <a:t>гр. №19</a:t>
            </a:r>
            <a:endParaRPr lang="ru-RU" sz="4000" b="1" dirty="0">
              <a:latin typeface="Monotype Corsiva" pitchFamily="66" charset="0"/>
            </a:endParaRPr>
          </a:p>
        </p:txBody>
      </p:sp>
      <p:pic>
        <p:nvPicPr>
          <p:cNvPr id="4" name="Содержимое 3" descr="C:\Users\МДОУ 23\Desktop\фото нед психологии\пятница\Новая папка\акция добрые дела\IMG_20211126_111912_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628800"/>
            <a:ext cx="5688632" cy="43204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Рисунок 5" descr="C:\Users\МДОУ 23\Desktop\фото нед психологии\пятница\Новая папка\акция добрые дела\IMG_20211126_112200_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1340768"/>
            <a:ext cx="3267943" cy="50131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066130"/>
          </a:xfrm>
        </p:spPr>
        <p:txBody>
          <a:bodyPr/>
          <a:lstStyle/>
          <a:p>
            <a:r>
              <a:rPr lang="ru-RU" dirty="0" smtClean="0">
                <a:latin typeface="Monotype Corsiva" pitchFamily="66" charset="0"/>
              </a:rPr>
              <a:t>Диагностика</a:t>
            </a:r>
            <a:endParaRPr lang="ru-RU" dirty="0"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pPr algn="ctr">
              <a:buNone/>
            </a:pPr>
            <a:r>
              <a:rPr lang="ru-RU" sz="2400" b="1" dirty="0" smtClean="0">
                <a:latin typeface="Monotype Corsiva" pitchFamily="66" charset="0"/>
              </a:rPr>
              <a:t>Методика «Кактус»    графическая методика М.А. Панфиловой (</a:t>
            </a:r>
            <a:r>
              <a:rPr lang="ru-RU" sz="2400" dirty="0" smtClean="0">
                <a:latin typeface="Monotype Corsiva" pitchFamily="66" charset="0"/>
              </a:rPr>
              <a:t>выявление состояния эмоциональной сферы ребенка, выявление наличия агрессии, ее направленности и интенсивности)</a:t>
            </a:r>
          </a:p>
          <a:p>
            <a:pPr algn="ctr">
              <a:buNone/>
            </a:pPr>
            <a:r>
              <a:rPr lang="ru-RU" sz="2400" dirty="0" smtClean="0">
                <a:latin typeface="Monotype Corsiva" pitchFamily="66" charset="0"/>
              </a:rPr>
              <a:t>В обследовании приняли участие дети старших групп в количестве </a:t>
            </a:r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  <a:t>61</a:t>
            </a:r>
            <a:r>
              <a:rPr lang="ru-RU" sz="2400" b="1" dirty="0" smtClean="0">
                <a:latin typeface="Monotype Corsiva" pitchFamily="66" charset="0"/>
              </a:rPr>
              <a:t> человек</a:t>
            </a:r>
          </a:p>
          <a:p>
            <a:pPr>
              <a:buNone/>
            </a:pPr>
            <a:r>
              <a:rPr lang="ru-RU" sz="2400" b="1" dirty="0" smtClean="0">
                <a:latin typeface="Monotype Corsiva" pitchFamily="66" charset="0"/>
              </a:rPr>
              <a:t>По результатам обработанных данных по рисунку можно диагностировать:</a:t>
            </a:r>
          </a:p>
          <a:p>
            <a:pPr>
              <a:buNone/>
            </a:pPr>
            <a:r>
              <a:rPr lang="ru-RU" sz="2400" b="1" dirty="0" smtClean="0">
                <a:latin typeface="Monotype Corsiva" pitchFamily="66" charset="0"/>
              </a:rPr>
              <a:t>Высокий уровень агрессии: у </a:t>
            </a:r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  <a:t>4 чел./7%</a:t>
            </a:r>
          </a:p>
          <a:p>
            <a:pPr>
              <a:buNone/>
            </a:pPr>
            <a:r>
              <a:rPr lang="ru-RU" sz="2400" b="1" dirty="0" smtClean="0">
                <a:latin typeface="Monotype Corsiva" pitchFamily="66" charset="0"/>
              </a:rPr>
              <a:t>Средний уровень агрессии: у </a:t>
            </a:r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  <a:t>16 чел./26%</a:t>
            </a:r>
          </a:p>
          <a:p>
            <a:pPr>
              <a:buNone/>
            </a:pPr>
            <a:r>
              <a:rPr lang="ru-RU" sz="2400" b="1" dirty="0" smtClean="0">
                <a:latin typeface="Monotype Corsiva" pitchFamily="66" charset="0"/>
              </a:rPr>
              <a:t>Низкий уровень агрессии: у </a:t>
            </a:r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  <a:t>41 чел./67%</a:t>
            </a:r>
          </a:p>
          <a:p>
            <a:pPr>
              <a:buNone/>
            </a:pPr>
            <a:endParaRPr lang="ru-RU" sz="2400" dirty="0" smtClean="0">
              <a:latin typeface="Monotype Corsiva" pitchFamily="66" charset="0"/>
            </a:endParaRPr>
          </a:p>
          <a:p>
            <a:pPr algn="ctr">
              <a:buNone/>
            </a:pPr>
            <a:endParaRPr lang="ru-RU" sz="2400" dirty="0">
              <a:latin typeface="Monotype Corsiva" pitchFamily="66" charset="0"/>
            </a:endParaRPr>
          </a:p>
        </p:txBody>
      </p:sp>
      <p:pic>
        <p:nvPicPr>
          <p:cNvPr id="4" name="Рисунок 3" descr="https://i.mycdn.me/i?r=AyH4iRPQ2q0otWIFepML2LxRF9RWt-9hfk4aqySvyZfuQw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3645024"/>
            <a:ext cx="2808312" cy="2694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Monotype Corsiva" pitchFamily="66" charset="0"/>
              </a:rPr>
              <a:t>Анкета для родителей</a:t>
            </a:r>
            <a:r>
              <a:rPr lang="ru-RU" sz="3200" dirty="0" smtClean="0">
                <a:latin typeface="Monotype Corsiva" pitchFamily="66" charset="0"/>
              </a:rPr>
              <a:t/>
            </a:r>
            <a:br>
              <a:rPr lang="ru-RU" sz="3200" dirty="0" smtClean="0">
                <a:latin typeface="Monotype Corsiva" pitchFamily="66" charset="0"/>
              </a:rPr>
            </a:br>
            <a:r>
              <a:rPr lang="ru-RU" sz="3200" b="1" dirty="0" smtClean="0">
                <a:latin typeface="Monotype Corsiva" pitchFamily="66" charset="0"/>
              </a:rPr>
              <a:t>«Признаки агрессивности»</a:t>
            </a:r>
            <a:endParaRPr lang="ru-RU" sz="3200" dirty="0"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112568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Monotype Corsiva" pitchFamily="66" charset="0"/>
              </a:rPr>
              <a:t>В анкетировании приняли участие родители детей </a:t>
            </a:r>
            <a:r>
              <a:rPr lang="ru-RU" sz="2800" b="1" dirty="0" smtClean="0">
                <a:latin typeface="Monotype Corsiva" pitchFamily="66" charset="0"/>
              </a:rPr>
              <a:t>подготовительных групп </a:t>
            </a:r>
            <a:r>
              <a:rPr lang="ru-RU" sz="2800" dirty="0" smtClean="0">
                <a:latin typeface="Monotype Corsiva" pitchFamily="66" charset="0"/>
              </a:rPr>
              <a:t>в количестве </a:t>
            </a: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33 </a:t>
            </a:r>
            <a:r>
              <a:rPr lang="ru-RU" sz="2800" b="1" dirty="0" smtClean="0">
                <a:latin typeface="Monotype Corsiva" pitchFamily="66" charset="0"/>
              </a:rPr>
              <a:t>человек</a:t>
            </a:r>
          </a:p>
          <a:p>
            <a:r>
              <a:rPr lang="ru-RU" sz="2800" b="1" dirty="0" smtClean="0">
                <a:latin typeface="Monotype Corsiva" pitchFamily="66" charset="0"/>
              </a:rPr>
              <a:t>В результате подсчитанных  </a:t>
            </a:r>
            <a:r>
              <a:rPr lang="ru-RU" sz="2800" dirty="0" smtClean="0">
                <a:latin typeface="Monotype Corsiva" pitchFamily="66" charset="0"/>
              </a:rPr>
              <a:t>утверждений, по мнению родителей, относящихся к исследуемому ребенку, выяснилось, что:</a:t>
            </a:r>
          </a:p>
          <a:p>
            <a:r>
              <a:rPr lang="ru-RU" sz="2800" b="1" dirty="0" smtClean="0">
                <a:latin typeface="Monotype Corsiva" pitchFamily="66" charset="0"/>
              </a:rPr>
              <a:t>Высокий уровень агрессии – не отмечается  ни у кого из детей</a:t>
            </a:r>
          </a:p>
          <a:p>
            <a:r>
              <a:rPr lang="ru-RU" sz="2800" b="1" dirty="0" smtClean="0">
                <a:latin typeface="Monotype Corsiva" pitchFamily="66" charset="0"/>
              </a:rPr>
              <a:t>Средний уровень агрессии наблюдается  - у </a:t>
            </a: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6 чел./18%</a:t>
            </a:r>
          </a:p>
          <a:p>
            <a:r>
              <a:rPr lang="ru-RU" sz="2800" b="1" dirty="0" smtClean="0">
                <a:latin typeface="Monotype Corsiva" pitchFamily="66" charset="0"/>
              </a:rPr>
              <a:t>Низкий уровень агрессии наблюдается – у </a:t>
            </a: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27 чел/ 82%</a:t>
            </a:r>
            <a:endParaRPr lang="ru-RU" sz="28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latin typeface="Monotype Corsiva" pitchFamily="66" charset="0"/>
              </a:rPr>
              <a:t>Анкета "Нравственное воспитание дошкольников в семье"</a:t>
            </a:r>
            <a:br>
              <a:rPr lang="ru-RU" sz="2800" b="1" dirty="0" smtClean="0">
                <a:latin typeface="Monotype Corsiva" pitchFamily="66" charset="0"/>
              </a:rPr>
            </a:br>
            <a:r>
              <a:rPr lang="ru-RU" sz="2800" b="1" dirty="0" smtClean="0">
                <a:latin typeface="Monotype Corsiva" pitchFamily="66" charset="0"/>
              </a:rPr>
              <a:t>Цель:  выяснить у родителей проблемы нравственного воспитания ребенка в семье</a:t>
            </a:r>
            <a:endParaRPr lang="ru-RU" sz="2800" b="1" dirty="0"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sz="2600" b="1" dirty="0" smtClean="0">
                <a:latin typeface="Monotype Corsiva" pitchFamily="66" charset="0"/>
              </a:rPr>
              <a:t>В анкетировании приняли участие родители детей средних групп в количестве </a:t>
            </a:r>
            <a:r>
              <a:rPr lang="ru-RU" sz="2600" b="1" dirty="0" smtClean="0">
                <a:solidFill>
                  <a:srgbClr val="FF0000"/>
                </a:solidFill>
                <a:latin typeface="Monotype Corsiva" pitchFamily="66" charset="0"/>
              </a:rPr>
              <a:t>32</a:t>
            </a:r>
            <a:r>
              <a:rPr lang="ru-RU" sz="2600" b="1" dirty="0" smtClean="0">
                <a:latin typeface="Monotype Corsiva" pitchFamily="66" charset="0"/>
              </a:rPr>
              <a:t>человек</a:t>
            </a:r>
          </a:p>
          <a:p>
            <a:r>
              <a:rPr lang="ru-RU" sz="2600" b="1" dirty="0" smtClean="0">
                <a:solidFill>
                  <a:srgbClr val="FF0000"/>
                </a:solidFill>
                <a:latin typeface="Monotype Corsiva" pitchFamily="66" charset="0"/>
              </a:rPr>
              <a:t>100%</a:t>
            </a:r>
            <a:r>
              <a:rPr lang="ru-RU" sz="2600" b="1" dirty="0" smtClean="0">
                <a:latin typeface="Monotype Corsiva" pitchFamily="66" charset="0"/>
              </a:rPr>
              <a:t> родителей считают, что нравственное воспитание  является основным  в воспитательном процессе ребёнка</a:t>
            </a:r>
          </a:p>
          <a:p>
            <a:r>
              <a:rPr lang="ru-RU" sz="2600" b="1" dirty="0" smtClean="0">
                <a:latin typeface="Monotype Corsiva" pitchFamily="66" charset="0"/>
              </a:rPr>
              <a:t>Выяснилось, что только </a:t>
            </a:r>
            <a:r>
              <a:rPr lang="ru-RU" sz="2600" b="1" dirty="0" smtClean="0">
                <a:solidFill>
                  <a:srgbClr val="FF0000"/>
                </a:solidFill>
                <a:latin typeface="Monotype Corsiva" pitchFamily="66" charset="0"/>
              </a:rPr>
              <a:t>8 детей/25% </a:t>
            </a:r>
            <a:r>
              <a:rPr lang="ru-RU" sz="2600" b="1" dirty="0" smtClean="0">
                <a:latin typeface="Monotype Corsiva" pitchFamily="66" charset="0"/>
              </a:rPr>
              <a:t>никогда не заставляют родителей переживать из-за своего плохого поведения </a:t>
            </a:r>
          </a:p>
          <a:p>
            <a:r>
              <a:rPr lang="ru-RU" sz="2600" b="1" dirty="0" smtClean="0">
                <a:latin typeface="Monotype Corsiva" pitchFamily="66" charset="0"/>
              </a:rPr>
              <a:t>Оказалось, что </a:t>
            </a:r>
            <a:r>
              <a:rPr lang="ru-RU" sz="2600" b="1" dirty="0" smtClean="0">
                <a:solidFill>
                  <a:srgbClr val="FF0000"/>
                </a:solidFill>
                <a:latin typeface="Monotype Corsiva" pitchFamily="66" charset="0"/>
              </a:rPr>
              <a:t>18 детей/ 56% </a:t>
            </a:r>
            <a:r>
              <a:rPr lang="ru-RU" sz="2600" b="1" dirty="0" smtClean="0">
                <a:latin typeface="Monotype Corsiva" pitchFamily="66" charset="0"/>
              </a:rPr>
              <a:t>чувствуют себя виноватыми в ответ на замечания взрослых,  касающихся поведения  и </a:t>
            </a:r>
            <a:r>
              <a:rPr lang="ru-RU" sz="2600" b="1" dirty="0" smtClean="0">
                <a:solidFill>
                  <a:srgbClr val="FF0000"/>
                </a:solidFill>
                <a:latin typeface="Monotype Corsiva" pitchFamily="66" charset="0"/>
              </a:rPr>
              <a:t>3чел./ 9%</a:t>
            </a:r>
            <a:r>
              <a:rPr lang="ru-RU" sz="2600" b="1" dirty="0" smtClean="0">
                <a:latin typeface="Monotype Corsiva" pitchFamily="66" charset="0"/>
              </a:rPr>
              <a:t> вообще никак не реагирует на замечания, у остальных детей реакция бывает разной</a:t>
            </a:r>
          </a:p>
          <a:p>
            <a:r>
              <a:rPr lang="ru-RU" sz="2600" b="1" dirty="0" smtClean="0">
                <a:latin typeface="Monotype Corsiva" pitchFamily="66" charset="0"/>
              </a:rPr>
              <a:t>В </a:t>
            </a:r>
            <a:r>
              <a:rPr lang="ru-RU" sz="2600" b="1" dirty="0" smtClean="0">
                <a:solidFill>
                  <a:srgbClr val="FF0000"/>
                </a:solidFill>
                <a:latin typeface="Monotype Corsiva" pitchFamily="66" charset="0"/>
              </a:rPr>
              <a:t>27 семьях</a:t>
            </a:r>
            <a:r>
              <a:rPr lang="ru-RU" sz="2600" b="1" dirty="0" smtClean="0">
                <a:latin typeface="Monotype Corsiva" pitchFamily="66" charset="0"/>
              </a:rPr>
              <a:t>, что составляет</a:t>
            </a:r>
            <a:r>
              <a:rPr lang="ru-RU" sz="2600" b="1" dirty="0" smtClean="0">
                <a:solidFill>
                  <a:srgbClr val="FF0000"/>
                </a:solidFill>
                <a:latin typeface="Monotype Corsiva" pitchFamily="66" charset="0"/>
              </a:rPr>
              <a:t>85% а</a:t>
            </a:r>
            <a:r>
              <a:rPr lang="ru-RU" sz="2600" b="1" dirty="0" smtClean="0">
                <a:latin typeface="Monotype Corsiva" pitchFamily="66" charset="0"/>
              </a:rPr>
              <a:t>вторитетом в семье являются оба родителя и только в </a:t>
            </a:r>
            <a:r>
              <a:rPr lang="ru-RU" sz="2600" b="1" dirty="0" smtClean="0">
                <a:solidFill>
                  <a:srgbClr val="FF0000"/>
                </a:solidFill>
                <a:latin typeface="Monotype Corsiva" pitchFamily="66" charset="0"/>
              </a:rPr>
              <a:t>6 семьях /20% </a:t>
            </a:r>
            <a:r>
              <a:rPr lang="ru-RU" sz="2600" b="1" dirty="0" smtClean="0">
                <a:latin typeface="Monotype Corsiva" pitchFamily="66" charset="0"/>
              </a:rPr>
              <a:t>им является папа. Иногда в воспитательный процесс вмешиваются бабушки и всё портят – это составляет </a:t>
            </a:r>
            <a:r>
              <a:rPr lang="ru-RU" sz="2600" b="1" dirty="0" smtClean="0">
                <a:solidFill>
                  <a:srgbClr val="FF0000"/>
                </a:solidFill>
                <a:latin typeface="Monotype Corsiva" pitchFamily="66" charset="0"/>
              </a:rPr>
              <a:t>– 6%(2 семьи)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6120680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>
                <a:latin typeface="Monotype Corsiva" pitchFamily="66" charset="0"/>
              </a:rPr>
              <a:t>В </a:t>
            </a: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29 семьях/90%</a:t>
            </a:r>
            <a:r>
              <a:rPr lang="ru-RU" dirty="0" smtClean="0">
                <a:latin typeface="Monotype Corsiva" pitchFamily="66" charset="0"/>
              </a:rPr>
              <a:t> случаев родители в качестве воспитательных мер используют беседы о плохом поведении</a:t>
            </a:r>
          </a:p>
          <a:p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В 3 семьях /10% ,</a:t>
            </a:r>
            <a:r>
              <a:rPr lang="ru-RU" dirty="0" smtClean="0">
                <a:latin typeface="Monotype Corsiva" pitchFamily="66" charset="0"/>
              </a:rPr>
              <a:t>кроме того, обещают подарки за хорошее поведение</a:t>
            </a:r>
          </a:p>
          <a:p>
            <a:r>
              <a:rPr lang="ru-RU" dirty="0" smtClean="0">
                <a:latin typeface="Monotype Corsiva" pitchFamily="66" charset="0"/>
              </a:rPr>
              <a:t>Угрозы и физическое наказание не использует никто из опрошенных</a:t>
            </a:r>
          </a:p>
          <a:p>
            <a:r>
              <a:rPr lang="ru-RU" dirty="0" smtClean="0">
                <a:latin typeface="Monotype Corsiva" pitchFamily="66" charset="0"/>
              </a:rPr>
              <a:t>В </a:t>
            </a: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95%/30 семей</a:t>
            </a:r>
            <a:r>
              <a:rPr lang="ru-RU" dirty="0" smtClean="0">
                <a:latin typeface="Monotype Corsiva" pitchFamily="66" charset="0"/>
              </a:rPr>
              <a:t> случаев дети выполняют посильные поручения по дому</a:t>
            </a:r>
          </a:p>
          <a:p>
            <a:r>
              <a:rPr lang="ru-RU" dirty="0" smtClean="0">
                <a:latin typeface="Monotype Corsiva" pitchFamily="66" charset="0"/>
              </a:rPr>
              <a:t>В </a:t>
            </a: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75%/24 семьи</a:t>
            </a:r>
            <a:r>
              <a:rPr lang="ru-RU" dirty="0" smtClean="0">
                <a:latin typeface="Monotype Corsiva" pitchFamily="66" charset="0"/>
              </a:rPr>
              <a:t> случаев родители стараются ограничивать детей в </a:t>
            </a:r>
            <a:r>
              <a:rPr lang="ru-RU" dirty="0" err="1" smtClean="0">
                <a:latin typeface="Monotype Corsiva" pitchFamily="66" charset="0"/>
              </a:rPr>
              <a:t>комп</a:t>
            </a:r>
            <a:r>
              <a:rPr lang="ru-RU" dirty="0" smtClean="0">
                <a:latin typeface="Monotype Corsiva" pitchFamily="66" charset="0"/>
              </a:rPr>
              <a:t>. Играх, а </a:t>
            </a: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25%/8 семей</a:t>
            </a:r>
            <a:r>
              <a:rPr lang="ru-RU" dirty="0" smtClean="0">
                <a:latin typeface="Monotype Corsiva" pitchFamily="66" charset="0"/>
              </a:rPr>
              <a:t> вообще запрещают</a:t>
            </a:r>
          </a:p>
          <a:p>
            <a:r>
              <a:rPr lang="ru-RU" dirty="0" smtClean="0">
                <a:latin typeface="Monotype Corsiva" pitchFamily="66" charset="0"/>
              </a:rPr>
              <a:t>Среди любимых игрушек у детей преобладают: медвежата, котята, зайки, машинки и роботы</a:t>
            </a:r>
          </a:p>
          <a:p>
            <a:r>
              <a:rPr lang="ru-RU" dirty="0" smtClean="0">
                <a:latin typeface="Monotype Corsiva" pitchFamily="66" charset="0"/>
              </a:rPr>
              <a:t>Любимые герои мультфильмов: </a:t>
            </a:r>
            <a:r>
              <a:rPr lang="ru-RU" dirty="0" err="1" smtClean="0">
                <a:latin typeface="Monotype Corsiva" pitchFamily="66" charset="0"/>
              </a:rPr>
              <a:t>Рапунцель</a:t>
            </a:r>
            <a:r>
              <a:rPr lang="ru-RU" dirty="0" smtClean="0">
                <a:latin typeface="Monotype Corsiva" pitchFamily="66" charset="0"/>
              </a:rPr>
              <a:t>, </a:t>
            </a:r>
            <a:r>
              <a:rPr lang="ru-RU" dirty="0" err="1" smtClean="0">
                <a:latin typeface="Monotype Corsiva" pitchFamily="66" charset="0"/>
              </a:rPr>
              <a:t>Эльза</a:t>
            </a:r>
            <a:r>
              <a:rPr lang="ru-RU" dirty="0" smtClean="0">
                <a:latin typeface="Monotype Corsiva" pitchFamily="66" charset="0"/>
              </a:rPr>
              <a:t>, </a:t>
            </a:r>
            <a:r>
              <a:rPr lang="ru-RU" dirty="0" err="1" smtClean="0">
                <a:latin typeface="Monotype Corsiva" pitchFamily="66" charset="0"/>
              </a:rPr>
              <a:t>Скай</a:t>
            </a:r>
            <a:r>
              <a:rPr lang="ru-RU" dirty="0" smtClean="0">
                <a:latin typeface="Monotype Corsiva" pitchFamily="66" charset="0"/>
              </a:rPr>
              <a:t>, тачки и даже кот Леопольд</a:t>
            </a:r>
          </a:p>
          <a:p>
            <a:r>
              <a:rPr lang="ru-RU" dirty="0" smtClean="0">
                <a:latin typeface="Monotype Corsiva" pitchFamily="66" charset="0"/>
              </a:rPr>
              <a:t>В </a:t>
            </a: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95%/30 семей</a:t>
            </a:r>
            <a:r>
              <a:rPr lang="ru-RU" dirty="0" smtClean="0">
                <a:latin typeface="Monotype Corsiva" pitchFamily="66" charset="0"/>
              </a:rPr>
              <a:t> случаев родители согласны с утверждением «жалей и люби своего ребенка и в будущем он ответит тебе тем же», в </a:t>
            </a: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2 семьях /5% </a:t>
            </a:r>
            <a:r>
              <a:rPr lang="ru-RU" dirty="0" smtClean="0">
                <a:latin typeface="Monotype Corsiva" pitchFamily="66" charset="0"/>
              </a:rPr>
              <a:t>считают, что «ребенок никогда не должен забывать, что взрослых нужно уважать»</a:t>
            </a:r>
          </a:p>
          <a:p>
            <a:r>
              <a:rPr lang="ru-RU" dirty="0" smtClean="0">
                <a:latin typeface="Monotype Corsiva" pitchFamily="66" charset="0"/>
              </a:rPr>
              <a:t> 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latin typeface="Monotype Corsiva" pitchFamily="66" charset="0"/>
              </a:rPr>
              <a:t>ООД с детьми средней группы №10</a:t>
            </a:r>
            <a:br>
              <a:rPr lang="ru-RU" sz="3600" b="1" dirty="0" smtClean="0">
                <a:latin typeface="Monotype Corsiva" pitchFamily="66" charset="0"/>
              </a:rPr>
            </a:br>
            <a:r>
              <a:rPr lang="ru-RU" sz="3600" b="1" dirty="0" smtClean="0">
                <a:latin typeface="Monotype Corsiva" pitchFamily="66" charset="0"/>
              </a:rPr>
              <a:t> «Волшебники настроения»</a:t>
            </a:r>
            <a:endParaRPr lang="ru-RU" sz="3600" dirty="0">
              <a:latin typeface="Monotype Corsiva" pitchFamily="66" charset="0"/>
            </a:endParaRPr>
          </a:p>
        </p:txBody>
      </p:sp>
      <p:pic>
        <p:nvPicPr>
          <p:cNvPr id="4" name="Содержимое 3" descr="C:\Users\МДОУ 23\Desktop\фото понедельник\IMG-038a2dcab6ba3dd27a31a91318d04f95-V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785926"/>
            <a:ext cx="4214842" cy="46434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https://st2.depositphotos.com/8015362/10993/v/950/depositphotos_109935900-stock-illustration-illustration-on-white-background-of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83415">
            <a:off x="5697605" y="1503042"/>
            <a:ext cx="2717863" cy="30357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400" b="1" dirty="0" smtClean="0">
                <a:latin typeface="Monotype Corsiva" pitchFamily="66" charset="0"/>
              </a:rPr>
              <a:t>Графические тесты по </a:t>
            </a:r>
            <a:r>
              <a:rPr lang="ru-RU" sz="4400" b="1" dirty="0" err="1" smtClean="0">
                <a:latin typeface="Monotype Corsiva" pitchFamily="66" charset="0"/>
              </a:rPr>
              <a:t>самообследованию</a:t>
            </a:r>
            <a:r>
              <a:rPr lang="ru-RU" sz="4400" b="1" dirty="0" smtClean="0">
                <a:latin typeface="Monotype Corsiva" pitchFamily="66" charset="0"/>
              </a:rPr>
              <a:t> педагогов</a:t>
            </a:r>
            <a:endParaRPr lang="ru-RU" sz="4400" b="1" dirty="0">
              <a:latin typeface="Monotype Corsiva" pitchFamily="66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67544" y="1556792"/>
            <a:ext cx="4040188" cy="936104"/>
          </a:xfrm>
        </p:spPr>
        <p:txBody>
          <a:bodyPr>
            <a:normAutofit fontScale="25000" lnSpcReduction="20000"/>
          </a:bodyPr>
          <a:lstStyle/>
          <a:p>
            <a:pPr algn="ctr"/>
            <a:endParaRPr lang="ru-RU" dirty="0" smtClean="0">
              <a:latin typeface="Monotype Corsiva" pitchFamily="66" charset="0"/>
            </a:endParaRPr>
          </a:p>
          <a:p>
            <a:pPr algn="ctr"/>
            <a:endParaRPr lang="ru-RU" sz="8000" dirty="0" smtClean="0">
              <a:latin typeface="Monotype Corsiva" pitchFamily="66" charset="0"/>
            </a:endParaRPr>
          </a:p>
          <a:p>
            <a:pPr algn="ctr"/>
            <a:r>
              <a:rPr lang="ru-RU" sz="8000" dirty="0" smtClean="0">
                <a:latin typeface="Monotype Corsiva" pitchFamily="66" charset="0"/>
              </a:rPr>
              <a:t>«ТРЕЩИНЫ»</a:t>
            </a:r>
          </a:p>
          <a:p>
            <a:pPr algn="ctr"/>
            <a:r>
              <a:rPr lang="ru-RU" sz="8000" dirty="0" smtClean="0">
                <a:latin typeface="Monotype Corsiva" pitchFamily="66" charset="0"/>
              </a:rPr>
              <a:t>(Ваше эмоциональное здоровье)</a:t>
            </a:r>
          </a:p>
          <a:p>
            <a:endParaRPr lang="ru-RU" sz="80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 </a:t>
            </a:r>
          </a:p>
          <a:p>
            <a:pPr>
              <a:buNone/>
            </a:pPr>
            <a:r>
              <a:rPr lang="ru-RU" dirty="0" smtClean="0"/>
              <a:t> 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4645025" y="1484784"/>
            <a:ext cx="4041775" cy="690091"/>
          </a:xfrm>
        </p:spPr>
        <p:txBody>
          <a:bodyPr>
            <a:normAutofit fontScale="25000" lnSpcReduction="20000"/>
          </a:bodyPr>
          <a:lstStyle/>
          <a:p>
            <a:endParaRPr lang="ru-RU" dirty="0" smtClean="0">
              <a:latin typeface="Monotype Corsiva" pitchFamily="66" charset="0"/>
            </a:endParaRPr>
          </a:p>
          <a:p>
            <a:pPr algn="ctr"/>
            <a:r>
              <a:rPr lang="ru-RU" sz="7400" dirty="0" smtClean="0">
                <a:latin typeface="Monotype Corsiva" pitchFamily="66" charset="0"/>
              </a:rPr>
              <a:t>«ДОМ ГНОМА»</a:t>
            </a:r>
          </a:p>
          <a:p>
            <a:pPr algn="ctr"/>
            <a:r>
              <a:rPr lang="ru-RU" sz="7400" dirty="0" smtClean="0">
                <a:latin typeface="Monotype Corsiva" pitchFamily="66" charset="0"/>
              </a:rPr>
              <a:t>(Уверены ли вы в себе)</a:t>
            </a:r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189109">
            <a:off x="310381" y="2681913"/>
            <a:ext cx="3914725" cy="2429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Содержимое 7"/>
          <p:cNvPicPr>
            <a:picLocks noGrp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1081525">
            <a:off x="4964797" y="2774668"/>
            <a:ext cx="3680101" cy="2657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Monotype Corsiva" pitchFamily="66" charset="0"/>
              </a:rPr>
              <a:t/>
            </a:r>
            <a:br>
              <a:rPr lang="ru-RU" b="1" dirty="0" smtClean="0">
                <a:latin typeface="Monotype Corsiva" pitchFamily="66" charset="0"/>
              </a:rPr>
            </a:br>
            <a:r>
              <a:rPr lang="ru-RU" b="1" dirty="0" smtClean="0">
                <a:latin typeface="Monotype Corsiva" pitchFamily="66" charset="0"/>
              </a:rPr>
              <a:t>Творческие работы</a:t>
            </a:r>
            <a:br>
              <a:rPr lang="ru-RU" b="1" dirty="0" smtClean="0">
                <a:latin typeface="Monotype Corsiva" pitchFamily="66" charset="0"/>
              </a:rPr>
            </a:br>
            <a:r>
              <a:rPr lang="ru-RU" b="1" dirty="0" smtClean="0">
                <a:latin typeface="Monotype Corsiva" pitchFamily="66" charset="0"/>
              </a:rPr>
              <a:t>«Я РИСУЮ ЛЮБОВЬ»</a:t>
            </a:r>
            <a:endParaRPr lang="ru-RU" dirty="0"/>
          </a:p>
        </p:txBody>
      </p:sp>
      <p:pic>
        <p:nvPicPr>
          <p:cNvPr id="4" name="Содержимое 3" descr="https://img2.freepng.ru/20180303/uwe/kisspng-child-family-illustration-cartoon-family-of-three-to-see-the-rainbow-5a9ad944038743.8316513815200976040145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1376595">
            <a:off x="1682251" y="1943615"/>
            <a:ext cx="5400600" cy="432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93978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Monotype Corsiva" pitchFamily="66" charset="0"/>
              </a:rPr>
              <a:t/>
            </a:r>
            <a:br>
              <a:rPr lang="ru-RU" b="1" dirty="0" smtClean="0">
                <a:latin typeface="Monotype Corsiva" pitchFamily="66" charset="0"/>
              </a:rPr>
            </a:br>
            <a:r>
              <a:rPr lang="ru-RU" b="1" dirty="0" smtClean="0">
                <a:latin typeface="Monotype Corsiva" pitchFamily="66" charset="0"/>
              </a:rPr>
              <a:t>группа №7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C:\Users\МДОУ 23\Desktop\фото нед психологии\прод деят оод 7 и 8 гр\IMG_20211123_104241_1.jpg"/>
          <p:cNvPicPr>
            <a:picLocks noGrp="1"/>
          </p:cNvPicPr>
          <p:nvPr>
            <p:ph idx="1"/>
          </p:nvPr>
        </p:nvPicPr>
        <p:blipFill>
          <a:blip r:embed="rId2" cstate="print"/>
          <a:srcRect l="2474" t="9119" b="21329"/>
          <a:stretch>
            <a:fillRect/>
          </a:stretch>
        </p:blipFill>
        <p:spPr bwMode="auto">
          <a:xfrm rot="20856019">
            <a:off x="1083860" y="1424794"/>
            <a:ext cx="3869117" cy="4787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МДОУ 23\Desktop\фото нед психологии\прод деят оод 7 и 8 гр\IMG_20211123_104344.jpg"/>
          <p:cNvPicPr/>
          <p:nvPr/>
        </p:nvPicPr>
        <p:blipFill>
          <a:blip r:embed="rId3" cstate="print"/>
          <a:srcRect l="4326" t="4348" r="-63" b="15719"/>
          <a:stretch>
            <a:fillRect/>
          </a:stretch>
        </p:blipFill>
        <p:spPr bwMode="auto">
          <a:xfrm rot="17869896">
            <a:off x="4190687" y="2307693"/>
            <a:ext cx="5036992" cy="26457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МДОУ 23\Desktop\фото нед психологии\прод деят оод 7 и 8 гр\IMG_20211123_104234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268760"/>
            <a:ext cx="8258204" cy="4957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267744" y="260648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000" b="1" dirty="0" smtClean="0">
                <a:latin typeface="Monotype Corsiva" pitchFamily="66" charset="0"/>
              </a:rPr>
              <a:t>Группа №7</a:t>
            </a: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МДОУ 23\Desktop\фото нед психологии\пятница\Новая папка\я рисую любовь 5 гр,13,12,8\IMG-86ae81e61a98388a2b0852abb5163421-V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417256">
            <a:off x="147601" y="665000"/>
            <a:ext cx="4529334" cy="5676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Содержимое 3" descr="C:\Users\МДОУ 23\Desktop\фото нед психологии\пятница\Новая папка\я рисую любовь 5 гр,13,12,8\IMG-c5c7904ec38943fc611a38a6a530c489-V.jpg"/>
          <p:cNvPicPr>
            <a:picLocks noGrp="1"/>
          </p:cNvPicPr>
          <p:nvPr>
            <p:ph idx="1"/>
          </p:nvPr>
        </p:nvPicPr>
        <p:blipFill>
          <a:blip r:embed="rId3" cstate="print"/>
          <a:srcRect l="6948" t="1421" r="9675" b="3405"/>
          <a:stretch>
            <a:fillRect/>
          </a:stretch>
        </p:blipFill>
        <p:spPr bwMode="auto">
          <a:xfrm rot="397345">
            <a:off x="4874483" y="734918"/>
            <a:ext cx="3545139" cy="54508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683568" y="116632"/>
            <a:ext cx="30963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Monotype Corsiva" pitchFamily="66" charset="0"/>
              </a:rPr>
              <a:t>Группа 13</a:t>
            </a:r>
            <a:endParaRPr lang="ru-RU" sz="3200" b="1" dirty="0">
              <a:latin typeface="Monotype Corsiva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372200" y="188640"/>
            <a:ext cx="14029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Monotype Corsiva" pitchFamily="66" charset="0"/>
              </a:rPr>
              <a:t>Группа 8</a:t>
            </a:r>
            <a:endParaRPr lang="ru-RU" sz="2800" b="1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Monotype Corsiva" pitchFamily="66" charset="0"/>
              </a:rPr>
              <a:t>Группа №12</a:t>
            </a:r>
            <a:endParaRPr lang="ru-RU" sz="2800" b="1" dirty="0">
              <a:latin typeface="Monotype Corsiva" pitchFamily="66" charset="0"/>
            </a:endParaRPr>
          </a:p>
        </p:txBody>
      </p:sp>
      <p:pic>
        <p:nvPicPr>
          <p:cNvPr id="4" name="Содержимое 3" descr="C:\Users\МДОУ 23\Desktop\фото нед психологии\пятница\Новая папка\я рисую любовь 5 гр,13,12,8\IMG-483adcf9fcdebdcb1ebf76e7e9964d45-V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08720"/>
            <a:ext cx="2627784" cy="396044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 descr="C:\Users\МДОУ 23\Desktop\фото нед психологии\пятница\Новая папка\я рисую любовь 5 гр,13,12,8\IMG-e4f0b161a8e4a0f0092fd82e17014dbf-V.jpg"/>
          <p:cNvPicPr/>
          <p:nvPr/>
        </p:nvPicPr>
        <p:blipFill>
          <a:blip r:embed="rId3" cstate="print"/>
          <a:srcRect l="1283" t="18191" r="2512" b="9044"/>
          <a:stretch>
            <a:fillRect/>
          </a:stretch>
        </p:blipFill>
        <p:spPr bwMode="auto">
          <a:xfrm rot="20984758">
            <a:off x="2489910" y="1674682"/>
            <a:ext cx="4896544" cy="3744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МДОУ 23\Desktop\фото нед психологии\пятница\Новая папка\я рисую любовь 5 гр,13,12,8\IMG-d050409272ee54576621f1e536a48a7e-V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2348880"/>
            <a:ext cx="2843808" cy="41764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Monotype Corsiva" pitchFamily="66" charset="0"/>
              </a:rPr>
              <a:t>Группа №5</a:t>
            </a:r>
            <a:endParaRPr lang="ru-RU" sz="3200" b="1" dirty="0">
              <a:latin typeface="Monotype Corsiva" pitchFamily="66" charset="0"/>
            </a:endParaRPr>
          </a:p>
        </p:txBody>
      </p:sp>
      <p:pic>
        <p:nvPicPr>
          <p:cNvPr id="4" name="Содержимое 3" descr="C:\Users\МДОУ 23\Desktop\фото нед психологии\пятница\Новая папка\я рисую любовь 5 гр,13,12,8\IMG-8ce3f9312185a0b2825162d8b16f910d-V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51637">
            <a:off x="430660" y="1341175"/>
            <a:ext cx="3888432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МДОУ 23\Desktop\фото нед психологии\пятница\Новая папка\я рисую любовь 5 гр,13,12,8\IMG-c83f44b0d2b2c053112a3bf69d145fef-V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547153">
            <a:off x="4299055" y="1301401"/>
            <a:ext cx="4116069" cy="3601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МДОУ 23\Desktop\фото нед психологии\пятница\Новая папка\я рисую любовь 5 гр,13,12,8\IMG-edfaf187f20fd7c29425d4e18ec81071-V.jpg"/>
          <p:cNvPicPr/>
          <p:nvPr/>
        </p:nvPicPr>
        <p:blipFill>
          <a:blip r:embed="rId4" cstate="print"/>
          <a:srcRect r="5000" b="13208"/>
          <a:stretch>
            <a:fillRect/>
          </a:stretch>
        </p:blipFill>
        <p:spPr bwMode="auto">
          <a:xfrm rot="21283022">
            <a:off x="2846472" y="3259905"/>
            <a:ext cx="2736303" cy="3312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latin typeface="Monotype Corsiva" pitchFamily="66" charset="0"/>
              </a:rPr>
              <a:t>Группа №5</a:t>
            </a:r>
            <a:endParaRPr lang="ru-RU" sz="3200" dirty="0"/>
          </a:p>
        </p:txBody>
      </p:sp>
      <p:pic>
        <p:nvPicPr>
          <p:cNvPr id="4" name="Содержимое 3" descr="C:\Users\МДОУ 23\Desktop\фото нед психологии\пятница\Новая папка\я рисую любовь 5 гр,13,12,8\IMG-eeec5fb094b4fb080652ba75d6d53afb-V.jpg"/>
          <p:cNvPicPr>
            <a:picLocks noGrp="1"/>
          </p:cNvPicPr>
          <p:nvPr>
            <p:ph idx="1"/>
          </p:nvPr>
        </p:nvPicPr>
        <p:blipFill>
          <a:blip r:embed="rId2" cstate="print"/>
          <a:srcRect r="-1824" b="6131"/>
          <a:stretch>
            <a:fillRect/>
          </a:stretch>
        </p:blipFill>
        <p:spPr bwMode="auto">
          <a:xfrm rot="21212878">
            <a:off x="623294" y="1161474"/>
            <a:ext cx="3456384" cy="4248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МДОУ 23\Desktop\фото нед психологии\пятница\Новая папка\я рисую любовь 5 гр,13,12,8\IMG-3edb08cbba43c8876c356b8c77ed5a08-V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816423">
            <a:off x="3857023" y="1618795"/>
            <a:ext cx="4636343" cy="3657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atin typeface="Monotype Corsiva" pitchFamily="66" charset="0"/>
              </a:rPr>
              <a:t>Группа №5</a:t>
            </a:r>
            <a:endParaRPr lang="ru-RU" sz="3600" b="1" dirty="0"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3275856" y="3284984"/>
          <a:ext cx="2952750" cy="455613"/>
        </p:xfrm>
        <a:graphic>
          <a:graphicData uri="http://schemas.openxmlformats.org/presentationml/2006/ole">
            <p:oleObj spid="_x0000_s2050" name="Объект упаковщика для оболочки" showAsIcon="1" r:id="rId3" imgW="2952000" imgH="455760" progId="Package">
              <p:embed/>
            </p:oleObj>
          </a:graphicData>
        </a:graphic>
      </p:graphicFrame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МДОУ 23\Desktop\фото нед психологии\пятница\Новая папка\пластилин\IMG_20211126_11233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394101">
            <a:off x="4603750" y="2348880"/>
            <a:ext cx="4144714" cy="2913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latin typeface="Monotype Corsiva" pitchFamily="66" charset="0"/>
              </a:rPr>
              <a:t>Работа с пластилином:</a:t>
            </a:r>
            <a:br>
              <a:rPr lang="ru-RU" sz="3600" b="1" dirty="0" smtClean="0">
                <a:latin typeface="Monotype Corsiva" pitchFamily="66" charset="0"/>
              </a:rPr>
            </a:br>
            <a:r>
              <a:rPr lang="ru-RU" sz="3600" b="1" dirty="0" smtClean="0">
                <a:latin typeface="Monotype Corsiva" pitchFamily="66" charset="0"/>
              </a:rPr>
              <a:t> лепка и </a:t>
            </a:r>
            <a:r>
              <a:rPr lang="ru-RU" sz="3600" b="1" dirty="0" err="1" smtClean="0">
                <a:latin typeface="Monotype Corsiva" pitchFamily="66" charset="0"/>
              </a:rPr>
              <a:t>пластилинография</a:t>
            </a:r>
            <a:endParaRPr lang="ru-RU" sz="3600" b="1" dirty="0">
              <a:latin typeface="Monotype Corsiva" pitchFamily="66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95536" y="1196752"/>
            <a:ext cx="4040188" cy="639762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Monotype Corsiva" pitchFamily="66" charset="0"/>
              </a:rPr>
              <a:t>Группа №20</a:t>
            </a:r>
            <a:endParaRPr lang="ru-RU" sz="2800" dirty="0">
              <a:latin typeface="Monotype Corsiva" pitchFamily="66" charset="0"/>
            </a:endParaRPr>
          </a:p>
        </p:txBody>
      </p:sp>
      <p:pic>
        <p:nvPicPr>
          <p:cNvPr id="4" name="Содержимое 3" descr="C:\Users\МДОУ 23\Desktop\фото нед психологии\пятница\Новая папка\пластилин\IMG_20211126_111240.jpg"/>
          <p:cNvPicPr>
            <a:picLocks noGrp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 rot="328545">
            <a:off x="128046" y="2330575"/>
            <a:ext cx="4282125" cy="2888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4716016" y="1196752"/>
            <a:ext cx="4041775" cy="639762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Monotype Corsiva" pitchFamily="66" charset="0"/>
              </a:rPr>
              <a:t>Группа №16</a:t>
            </a:r>
            <a:endParaRPr lang="ru-RU" sz="2800" dirty="0">
              <a:latin typeface="Monotype Corsiva" pitchFamily="66" charset="0"/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sz="quarter" idx="4"/>
          </p:nvPr>
        </p:nvSpPr>
        <p:spPr>
          <a:xfrm>
            <a:off x="4645025" y="1988840"/>
            <a:ext cx="4041775" cy="4536504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https://st2.depositphotos.com/8015362/10993/v/950/depositphotos_109935900-stock-illustration-illustration-on-white-background-of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083415">
            <a:off x="2623678" y="1815132"/>
            <a:ext cx="2717863" cy="30357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428760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latin typeface="Monotype Corsiva" pitchFamily="66" charset="0"/>
              </a:rPr>
              <a:t>ООД с детьми средней группы №10</a:t>
            </a:r>
            <a:br>
              <a:rPr lang="ru-RU" sz="3200" b="1" dirty="0" smtClean="0">
                <a:latin typeface="Monotype Corsiva" pitchFamily="66" charset="0"/>
              </a:rPr>
            </a:br>
            <a:r>
              <a:rPr lang="ru-RU" sz="3200" b="1" dirty="0" smtClean="0">
                <a:latin typeface="Monotype Corsiva" pitchFamily="66" charset="0"/>
              </a:rPr>
              <a:t> «Волшебники настроения»</a:t>
            </a:r>
            <a:br>
              <a:rPr lang="ru-RU" sz="3200" b="1" dirty="0" smtClean="0">
                <a:latin typeface="Monotype Corsiva" pitchFamily="66" charset="0"/>
              </a:rPr>
            </a:br>
            <a:r>
              <a:rPr lang="ru-RU" sz="3200" dirty="0" smtClean="0">
                <a:latin typeface="Monotype Corsiva" pitchFamily="66" charset="0"/>
              </a:rPr>
              <a:t>(продуктивная деятельность)</a:t>
            </a:r>
            <a:endParaRPr lang="ru-RU" sz="3200" dirty="0"/>
          </a:p>
        </p:txBody>
      </p:sp>
      <p:pic>
        <p:nvPicPr>
          <p:cNvPr id="4" name="Содержимое 3" descr="C:\Users\МДОУ 23\Desktop\фото понедельник\IMG_20211122_152204_1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1339542">
            <a:off x="688842" y="1554373"/>
            <a:ext cx="2214578" cy="3357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МДОУ 23\Desktop\фото понедельник\IMG_20211122_15221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384478">
            <a:off x="1171731" y="3242410"/>
            <a:ext cx="2083078" cy="3703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МДОУ 23\Desktop\фото понедельник\IMG_20211122_152222_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488271">
            <a:off x="5598002" y="1114061"/>
            <a:ext cx="2071702" cy="3562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Users\МДОУ 23\Desktop\фото понедельник\IMG_20211122_152240_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3318695">
            <a:off x="6242553" y="3233479"/>
            <a:ext cx="1871955" cy="3485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Monotype Corsiva" pitchFamily="66" charset="0"/>
              </a:rPr>
              <a:t>Группа №7</a:t>
            </a:r>
            <a:endParaRPr lang="ru-RU" b="1" dirty="0">
              <a:latin typeface="Monotype Corsiva" pitchFamily="66" charset="0"/>
            </a:endParaRPr>
          </a:p>
        </p:txBody>
      </p:sp>
      <p:pic>
        <p:nvPicPr>
          <p:cNvPr id="4" name="Содержимое 3" descr="C:\Users\МДОУ 23\Desktop\фото нед психологии\пятница\Новая папка\пластилин\IMG_20211126_133217_1.jpg"/>
          <p:cNvPicPr>
            <a:picLocks noGrp="1"/>
          </p:cNvPicPr>
          <p:nvPr>
            <p:ph idx="1"/>
          </p:nvPr>
        </p:nvPicPr>
        <p:blipFill>
          <a:blip r:embed="rId2" cstate="print"/>
          <a:srcRect l="3688" r="11491" b="-53"/>
          <a:stretch>
            <a:fillRect/>
          </a:stretch>
        </p:blipFill>
        <p:spPr bwMode="auto">
          <a:xfrm>
            <a:off x="5327576" y="980728"/>
            <a:ext cx="3816424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Рисунок 4" descr="C:\Users\МДОУ 23\Desktop\фото нед психологии\пятница\Новая папка\пластилин\IMG_20211126_133209.jpg"/>
          <p:cNvPicPr/>
          <p:nvPr/>
        </p:nvPicPr>
        <p:blipFill>
          <a:blip r:embed="rId3" cstate="print"/>
          <a:srcRect t="4003" b="5937"/>
          <a:stretch>
            <a:fillRect/>
          </a:stretch>
        </p:blipFill>
        <p:spPr bwMode="auto">
          <a:xfrm>
            <a:off x="2051720" y="2780928"/>
            <a:ext cx="5652889" cy="3744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МДОУ 23\Desktop\фото нед психологии\пятница\Новая папка\IMG_20211126_133120_1.jpg"/>
          <p:cNvPicPr/>
          <p:nvPr/>
        </p:nvPicPr>
        <p:blipFill>
          <a:blip r:embed="rId4" cstate="print"/>
          <a:srcRect t="5324" b="4071"/>
          <a:stretch>
            <a:fillRect/>
          </a:stretch>
        </p:blipFill>
        <p:spPr bwMode="auto">
          <a:xfrm>
            <a:off x="395536" y="764704"/>
            <a:ext cx="2304256" cy="403244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Monotype Corsiva" pitchFamily="66" charset="0"/>
              </a:rPr>
              <a:t>С</a:t>
            </a:r>
            <a:r>
              <a:rPr lang="ru-RU" sz="3200" b="1" dirty="0" smtClean="0">
                <a:latin typeface="Monotype Corsiva" pitchFamily="66" charset="0"/>
              </a:rPr>
              <a:t>овместная творческая работа детей и родителей - </a:t>
            </a:r>
            <a:r>
              <a:rPr lang="ru-RU" sz="3200" dirty="0" smtClean="0">
                <a:latin typeface="Monotype Corsiva" pitchFamily="66" charset="0"/>
              </a:rPr>
              <a:t/>
            </a:r>
            <a:br>
              <a:rPr lang="ru-RU" sz="3200" dirty="0" smtClean="0">
                <a:latin typeface="Monotype Corsiva" pitchFamily="66" charset="0"/>
              </a:rPr>
            </a:br>
            <a:r>
              <a:rPr lang="ru-RU" sz="3200" b="1" dirty="0" smtClean="0">
                <a:latin typeface="Monotype Corsiva" pitchFamily="66" charset="0"/>
              </a:rPr>
              <a:t>семейная мастерская: поделки из солёного теста</a:t>
            </a:r>
            <a:endParaRPr lang="ru-RU" sz="3200" dirty="0">
              <a:latin typeface="Monotype Corsiva" pitchFamily="66" charset="0"/>
            </a:endParaRPr>
          </a:p>
        </p:txBody>
      </p:sp>
      <p:pic>
        <p:nvPicPr>
          <p:cNvPr id="4" name="Содержимое 3" descr="https://st.stranamam.ru/data/cache/2010mar/31/22/203419_77133.jpg"/>
          <p:cNvPicPr>
            <a:picLocks noGrp="1"/>
          </p:cNvPicPr>
          <p:nvPr>
            <p:ph idx="1"/>
          </p:nvPr>
        </p:nvPicPr>
        <p:blipFill>
          <a:blip r:embed="rId2" cstate="print"/>
          <a:srcRect r="909" b="15118"/>
          <a:stretch>
            <a:fillRect/>
          </a:stretch>
        </p:blipFill>
        <p:spPr bwMode="auto">
          <a:xfrm rot="428603">
            <a:off x="1459002" y="1894864"/>
            <a:ext cx="6114685" cy="4137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Monotype Corsiva" pitchFamily="66" charset="0"/>
              </a:rPr>
              <a:t>ГРУППА №15</a:t>
            </a:r>
            <a:endParaRPr lang="ru-RU" dirty="0">
              <a:latin typeface="Monotype Corsiva" pitchFamily="66" charset="0"/>
            </a:endParaRPr>
          </a:p>
        </p:txBody>
      </p:sp>
      <p:pic>
        <p:nvPicPr>
          <p:cNvPr id="4" name="Содержимое 3" descr="C:\Users\МДОУ 23\Desktop\фото нед психологии\гр 6 и 15\IMG-50b0e71cd3bd362ca226513c4e9f4783-V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2996952"/>
            <a:ext cx="2232248" cy="273630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Рисунок 5" descr="C:\Users\МДОУ 23\Desktop\фото нед психологии\гр 6 и 15\IMG-d0463eaa9bb8f753ac4d365c0122af8f-V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3429000"/>
            <a:ext cx="2736304" cy="314096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Рисунок 6" descr="J:\неделя психологии 2021\фото нед психологии\фото вторник\IMG-d9042026e68663d7d7f25870ba9e52f9-V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908720"/>
            <a:ext cx="2232248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8" name="Рисунок 7" descr="J:\неделя психологии 2021\фото нед психологии\фото вторник\IMG-e7abd5eb7ff257f6194b91f862fbbe1e-V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717032"/>
            <a:ext cx="2139950" cy="28532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Рисунок 4" descr="C:\Users\МДОУ 23\Desktop\фото нед психологии\гр 6 и 15\IMG-cd1019c57fe83c1ee35a619eaea41bdb-V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83768" y="2132856"/>
            <a:ext cx="2232248" cy="259228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Monotype Corsiva" pitchFamily="66" charset="0"/>
              </a:rPr>
              <a:t>Группа №13</a:t>
            </a:r>
            <a:endParaRPr lang="ru-RU" sz="3600" b="1" dirty="0">
              <a:latin typeface="Monotype Corsiva" pitchFamily="66" charset="0"/>
            </a:endParaRPr>
          </a:p>
        </p:txBody>
      </p:sp>
      <p:pic>
        <p:nvPicPr>
          <p:cNvPr id="4" name="Содержимое 3" descr="C:\Users\User\Desktop\Новая папка\IMG-38b5fa18ddebb9724f77a17675192f1c-V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0816805">
            <a:off x="2683962" y="1442847"/>
            <a:ext cx="4001492" cy="4781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ru-RU" b="1" dirty="0" smtClean="0">
                <a:latin typeface="Monotype Corsiva" pitchFamily="66" charset="0"/>
              </a:rPr>
              <a:t>Группа №7</a:t>
            </a:r>
            <a:endParaRPr lang="ru-RU" b="1" dirty="0">
              <a:latin typeface="Monotype Corsiva" pitchFamily="66" charset="0"/>
            </a:endParaRPr>
          </a:p>
        </p:txBody>
      </p:sp>
      <p:pic>
        <p:nvPicPr>
          <p:cNvPr id="4" name="Содержимое 3" descr="J:\неделя психологии 2021\фото нед психологии\четверг\про деят-ть 5,13,7,гр\IMG_20211125_105646.jpg"/>
          <p:cNvPicPr>
            <a:picLocks noGrp="1"/>
          </p:cNvPicPr>
          <p:nvPr>
            <p:ph idx="1"/>
          </p:nvPr>
        </p:nvPicPr>
        <p:blipFill>
          <a:blip r:embed="rId2" cstate="print"/>
          <a:srcRect l="20467" t="3814" r="14203" b="726"/>
          <a:stretch>
            <a:fillRect/>
          </a:stretch>
        </p:blipFill>
        <p:spPr bwMode="auto">
          <a:xfrm rot="21439881">
            <a:off x="1447108" y="1274519"/>
            <a:ext cx="6552728" cy="5112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Monotype Corsiva" pitchFamily="66" charset="0"/>
              </a:rPr>
              <a:t>Группа №5</a:t>
            </a:r>
            <a:endParaRPr lang="ru-RU" dirty="0"/>
          </a:p>
        </p:txBody>
      </p:sp>
      <p:pic>
        <p:nvPicPr>
          <p:cNvPr id="4" name="Содержимое 3" descr="C:\Users\МДОУ 23\Desktop\фото нед психологии\пятница\Новая папка\солён тесто 5 гр,12,\IMG-0cce2793257d89b4fd1ae12847001b7f-V.jpg"/>
          <p:cNvPicPr>
            <a:picLocks noGrp="1"/>
          </p:cNvPicPr>
          <p:nvPr>
            <p:ph idx="1"/>
          </p:nvPr>
        </p:nvPicPr>
        <p:blipFill>
          <a:blip r:embed="rId2" cstate="print"/>
          <a:srcRect t="31034" r="20930" b="6897"/>
          <a:stretch>
            <a:fillRect/>
          </a:stretch>
        </p:blipFill>
        <p:spPr bwMode="auto">
          <a:xfrm rot="21198741">
            <a:off x="573473" y="1568523"/>
            <a:ext cx="4176464" cy="4536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МДОУ 23\Desktop\фото нед психологии\пятница\Новая папка\солён тесто 5 гр,12,\IMG-348eeca9e01b3534f5719874173b80fe-V.jpg"/>
          <p:cNvPicPr/>
          <p:nvPr/>
        </p:nvPicPr>
        <p:blipFill>
          <a:blip r:embed="rId3" cstate="print"/>
          <a:srcRect t="18000" r="1001"/>
          <a:stretch>
            <a:fillRect/>
          </a:stretch>
        </p:blipFill>
        <p:spPr bwMode="auto">
          <a:xfrm rot="294683">
            <a:off x="5035289" y="1631109"/>
            <a:ext cx="3600400" cy="4248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Monotype Corsiva" pitchFamily="66" charset="0"/>
              </a:rPr>
              <a:t>Группа №12</a:t>
            </a:r>
            <a:endParaRPr lang="ru-RU" dirty="0"/>
          </a:p>
        </p:txBody>
      </p:sp>
      <p:pic>
        <p:nvPicPr>
          <p:cNvPr id="4" name="Содержимое 3" descr="C:\Users\МДОУ 23\Desktop\фото нед психологии\пятница\Новая папка\солён тесто 5 гр,12,\IMG-9bd4445fc963a8b93bfcbb858ea433a8-V.jpg"/>
          <p:cNvPicPr>
            <a:picLocks noGrp="1"/>
          </p:cNvPicPr>
          <p:nvPr>
            <p:ph idx="1"/>
          </p:nvPr>
        </p:nvPicPr>
        <p:blipFill>
          <a:blip r:embed="rId2" cstate="print"/>
          <a:srcRect l="-1071" t="23752" r="3171" b="31661"/>
          <a:stretch>
            <a:fillRect/>
          </a:stretch>
        </p:blipFill>
        <p:spPr bwMode="auto">
          <a:xfrm rot="21308835">
            <a:off x="884239" y="1832754"/>
            <a:ext cx="7159497" cy="3345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Monotype Corsiva" pitchFamily="66" charset="0"/>
              </a:rPr>
              <a:t>Группа №17</a:t>
            </a:r>
            <a:endParaRPr lang="ru-RU" dirty="0"/>
          </a:p>
        </p:txBody>
      </p:sp>
      <p:pic>
        <p:nvPicPr>
          <p:cNvPr id="4" name="Содержимое 3" descr="C:\Users\МДОУ 23\Desktop\фото нед психологии\четверг\солен тесто\IMG-96ef462bc51ab29e4bcb45f1419bead7-V.jpg"/>
          <p:cNvPicPr>
            <a:picLocks noGrp="1"/>
          </p:cNvPicPr>
          <p:nvPr>
            <p:ph idx="1"/>
          </p:nvPr>
        </p:nvPicPr>
        <p:blipFill>
          <a:blip r:embed="rId2" cstate="print"/>
          <a:srcRect t="5556" r="971" b="9722"/>
          <a:stretch>
            <a:fillRect/>
          </a:stretch>
        </p:blipFill>
        <p:spPr bwMode="auto">
          <a:xfrm rot="21174402">
            <a:off x="854658" y="1705439"/>
            <a:ext cx="7344816" cy="4392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b="1" dirty="0" smtClean="0">
                <a:latin typeface="Monotype Corsiva" pitchFamily="66" charset="0"/>
              </a:rPr>
              <a:t>Группа №17</a:t>
            </a:r>
            <a:endParaRPr lang="ru-RU" dirty="0"/>
          </a:p>
        </p:txBody>
      </p:sp>
      <p:pic>
        <p:nvPicPr>
          <p:cNvPr id="4" name="Содержимое 3" descr="C:\Users\МДОУ 23\Desktop\фото нед психологии\среда\продукт деят гр 17,16,19,20,18\IMG-4ecb7ecff33420e7021dc185636b0a94-V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0724880">
            <a:off x="766829" y="1622164"/>
            <a:ext cx="3385986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МДОУ 23\Desktop\фото нед психологии\среда\продукт деят гр 17,16,19,20,18\IMG-d1b944269b2fea8844b6b4d1d9bd7f4c-V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818439">
            <a:off x="4709875" y="1452301"/>
            <a:ext cx="3330558" cy="4620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Monotype Corsiva" pitchFamily="66" charset="0"/>
              </a:rPr>
              <a:t>Группа №17</a:t>
            </a:r>
            <a:endParaRPr lang="ru-RU" dirty="0"/>
          </a:p>
        </p:txBody>
      </p:sp>
      <p:pic>
        <p:nvPicPr>
          <p:cNvPr id="4" name="Picture 2" descr="C:\Users\МДОУ 23\Desktop\Новая папка\IMG-5d887520b5133eacf36fa74f8a8268ea-V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2910" y="2000240"/>
            <a:ext cx="8229600" cy="370846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https://st2.depositphotos.com/8015362/10993/v/950/depositphotos_109935900-stock-illustration-illustration-on-white-background-of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083415">
            <a:off x="7170017" y="472301"/>
            <a:ext cx="2027705" cy="21531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Monotype Corsiva" pitchFamily="66" charset="0"/>
              </a:rPr>
              <a:t>ООД с детьми средней группы №12 «Волшебники настроения»</a:t>
            </a:r>
            <a:endParaRPr lang="ru-RU" sz="3600" dirty="0"/>
          </a:p>
        </p:txBody>
      </p:sp>
      <p:pic>
        <p:nvPicPr>
          <p:cNvPr id="6" name="Содержимое 5" descr="C:\Users\МДОУ 23\Desktop\фото понедельник\IMG-1a723b333aa577927d9f6649dae13a7b-V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571612"/>
            <a:ext cx="3409951" cy="25717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 descr="C:\Users\МДОУ 23\Desktop\фото понедельник\IMG-c4fb7b7760f9652a873568b59ff783eb-V.jpg"/>
          <p:cNvPicPr/>
          <p:nvPr/>
        </p:nvPicPr>
        <p:blipFill>
          <a:blip r:embed="rId4" cstate="print"/>
          <a:srcRect t="2564"/>
          <a:stretch>
            <a:fillRect/>
          </a:stretch>
        </p:blipFill>
        <p:spPr bwMode="auto">
          <a:xfrm>
            <a:off x="5557833" y="3786190"/>
            <a:ext cx="3586167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9" name="Рисунок 8" descr="C:\Users\МДОУ 23\Desktop\фото понедельник\IMG-f9ce01393b2728dddd111b1298775461-V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9" y="1844824"/>
            <a:ext cx="3240929" cy="22985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 descr="C:\Users\МДОУ 23\Desktop\фото понедельник\IMG-c1bb7f7264833ab05593b57536d2ac99-V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71670" y="3714752"/>
            <a:ext cx="3429024" cy="27146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МДОУ 23\Desktop\фото нед психологии\четверг\солен тесто\IMG-6d6c9d11255be424495b40790caa9f09-V.jpg"/>
          <p:cNvPicPr/>
          <p:nvPr/>
        </p:nvPicPr>
        <p:blipFill>
          <a:blip r:embed="rId2" cstate="print"/>
          <a:srcRect l="17102" t="26456" r="10929" b="19815"/>
          <a:stretch>
            <a:fillRect/>
          </a:stretch>
        </p:blipFill>
        <p:spPr bwMode="auto">
          <a:xfrm rot="497767">
            <a:off x="4385717" y="1678754"/>
            <a:ext cx="3954592" cy="3693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Monotype Corsiva" pitchFamily="66" charset="0"/>
              </a:rPr>
              <a:t>Группа №20</a:t>
            </a:r>
            <a:endParaRPr lang="ru-RU" dirty="0"/>
          </a:p>
        </p:txBody>
      </p:sp>
      <p:pic>
        <p:nvPicPr>
          <p:cNvPr id="4" name="Содержимое 3" descr="C:\Users\МДОУ 23\Desktop\фото нед психологии\четверг\солен тесто\IMG-766d8c56a334b80818e6f2e9701bf91b-V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21148507">
            <a:off x="899592" y="1484784"/>
            <a:ext cx="3394472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143000"/>
          </a:xfrm>
        </p:spPr>
        <p:txBody>
          <a:bodyPr/>
          <a:lstStyle/>
          <a:p>
            <a:r>
              <a:rPr lang="ru-RU" b="1" dirty="0" smtClean="0">
                <a:latin typeface="Monotype Corsiva" pitchFamily="66" charset="0"/>
              </a:rPr>
              <a:t>Группа №20</a:t>
            </a:r>
            <a:endParaRPr lang="ru-RU" dirty="0"/>
          </a:p>
        </p:txBody>
      </p:sp>
      <p:pic>
        <p:nvPicPr>
          <p:cNvPr id="4" name="Содержимое 3" descr="C:\Users\МДОУ 23\Desktop\фото нед психологии\среда\продукт деят гр 17,16,19,20,18\IMG_20211124_111642_1.jpg"/>
          <p:cNvPicPr>
            <a:picLocks noGrp="1"/>
          </p:cNvPicPr>
          <p:nvPr>
            <p:ph idx="1"/>
          </p:nvPr>
        </p:nvPicPr>
        <p:blipFill>
          <a:blip r:embed="rId2" cstate="print"/>
          <a:srcRect l="-1254" t="20368" b="22356"/>
          <a:stretch>
            <a:fillRect/>
          </a:stretch>
        </p:blipFill>
        <p:spPr bwMode="auto">
          <a:xfrm rot="21268071">
            <a:off x="351785" y="1646139"/>
            <a:ext cx="3528392" cy="3744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МДОУ 23\Desktop\фото нед психологии\среда\продукт деят гр 17,16,19,20,18\IMG_20211124_111635_1.jpg"/>
          <p:cNvPicPr/>
          <p:nvPr/>
        </p:nvPicPr>
        <p:blipFill>
          <a:blip r:embed="rId3" cstate="print"/>
          <a:srcRect l="2174" t="8917" b="3363"/>
          <a:stretch>
            <a:fillRect/>
          </a:stretch>
        </p:blipFill>
        <p:spPr bwMode="auto">
          <a:xfrm>
            <a:off x="3275856" y="1340768"/>
            <a:ext cx="3096344" cy="4536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МДОУ 23\Desktop\фото нед психологии\среда\продукт деят гр 17,16,19,20,18\IMG_20211124_111622_1.jpg"/>
          <p:cNvPicPr/>
          <p:nvPr/>
        </p:nvPicPr>
        <p:blipFill>
          <a:blip r:embed="rId4" cstate="print"/>
          <a:srcRect l="3085" t="14357" b="27395"/>
          <a:stretch>
            <a:fillRect/>
          </a:stretch>
        </p:blipFill>
        <p:spPr bwMode="auto">
          <a:xfrm>
            <a:off x="5076056" y="3284984"/>
            <a:ext cx="2592288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Users\МДОУ 23\Desktop\фото нед психологии\среда\продукт деят гр 17,16,19,20,18\IMG_20211124_111618.jpg"/>
          <p:cNvPicPr/>
          <p:nvPr/>
        </p:nvPicPr>
        <p:blipFill>
          <a:blip r:embed="rId5" cstate="print"/>
          <a:srcRect l="698" t="13419" r="4642" b="30073"/>
          <a:stretch>
            <a:fillRect/>
          </a:stretch>
        </p:blipFill>
        <p:spPr bwMode="auto">
          <a:xfrm>
            <a:off x="6516216" y="1340768"/>
            <a:ext cx="2448272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Monotype Corsiva" pitchFamily="66" charset="0"/>
              </a:rPr>
              <a:t>Группа №16</a:t>
            </a:r>
            <a:endParaRPr lang="ru-RU" b="1" dirty="0">
              <a:latin typeface="Monotype Corsiva" pitchFamily="66" charset="0"/>
            </a:endParaRPr>
          </a:p>
        </p:txBody>
      </p:sp>
      <p:pic>
        <p:nvPicPr>
          <p:cNvPr id="4" name="Содержимое 3" descr="C:\Users\МДОУ 23\Desktop\фото нед психологии\среда\продукт деят гр 17,16,19,20,18\IMG_20211124_105000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340768"/>
            <a:ext cx="7143800" cy="4786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44016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Monotype Corsiva" pitchFamily="66" charset="0"/>
              </a:rPr>
              <a:t>Совместная творческая работа детей и родителей – «Семейная йога – практика для эмоционального благополучия»</a:t>
            </a:r>
            <a:endParaRPr lang="ru-RU" sz="3200" b="1" dirty="0">
              <a:latin typeface="Monotype Corsiva" pitchFamily="66" charset="0"/>
            </a:endParaRPr>
          </a:p>
        </p:txBody>
      </p:sp>
      <p:pic>
        <p:nvPicPr>
          <p:cNvPr id="4" name="Содержимое 3" descr="https://i.ytimg.com/vi/_bcpx79vdp8/maxresdefault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1424138">
            <a:off x="1187624" y="1844824"/>
            <a:ext cx="6759382" cy="4176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994122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Monotype Corsiva" pitchFamily="66" charset="0"/>
              </a:rPr>
              <a:t>Группа №5</a:t>
            </a:r>
            <a:endParaRPr lang="ru-RU" sz="3600" b="1" dirty="0">
              <a:latin typeface="Monotype Corsiva" pitchFamily="66" charset="0"/>
            </a:endParaRPr>
          </a:p>
        </p:txBody>
      </p:sp>
      <p:pic>
        <p:nvPicPr>
          <p:cNvPr id="4" name="Содержимое 3" descr="C:\Users\МДОУ 23\Desktop\фото нед психологии\пятница\Новая папка\йога\IMG-0b0a2440077fca95b305e2a994177a61-V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1371424">
            <a:off x="1641048" y="1180725"/>
            <a:ext cx="6192688" cy="5184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930226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latin typeface="Monotype Corsiva" pitchFamily="66" charset="0"/>
              </a:rPr>
              <a:t>Фотовыставка «Те, с кем я делюсь заботой» (уход за домашними растениями, как коррекция агрессии и уменьшение тревожности) </a:t>
            </a:r>
            <a:endParaRPr lang="ru-RU" sz="3600" b="1" dirty="0">
              <a:latin typeface="Monotype Corsiva" pitchFamily="66" charset="0"/>
            </a:endParaRPr>
          </a:p>
        </p:txBody>
      </p:sp>
      <p:pic>
        <p:nvPicPr>
          <p:cNvPr id="4" name="Содержимое 3" descr="https://1.bp.blogspot.com/--FXyc3eUOAk/Xs43cSS2y8I/AAAAAAAAFfg/mowDTum17YgNQr5LTdaR-O6VsKFcuuYggCK4BGAsYHg/w400-h300/05_5c6133652fe79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1438401">
            <a:off x="1783769" y="2107499"/>
            <a:ext cx="5145360" cy="4040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Monotype Corsiva" pitchFamily="66" charset="0"/>
              </a:rPr>
              <a:t>Группа №15</a:t>
            </a:r>
            <a:endParaRPr lang="ru-RU" b="1" dirty="0">
              <a:latin typeface="Monotype Corsiva" pitchFamily="66" charset="0"/>
            </a:endParaRPr>
          </a:p>
        </p:txBody>
      </p:sp>
      <p:pic>
        <p:nvPicPr>
          <p:cNvPr id="4" name="Содержимое 3" descr="C:\Users\МДОУ 23\Desktop\фото нед психологии\пятница\Новая папка\цветы\IMG_20211126_111838.jpg"/>
          <p:cNvPicPr>
            <a:picLocks noGrp="1"/>
          </p:cNvPicPr>
          <p:nvPr>
            <p:ph idx="1"/>
          </p:nvPr>
        </p:nvPicPr>
        <p:blipFill>
          <a:blip r:embed="rId2" cstate="print"/>
          <a:srcRect l="3158" r="17368" b="2367"/>
          <a:stretch>
            <a:fillRect/>
          </a:stretch>
        </p:blipFill>
        <p:spPr bwMode="auto">
          <a:xfrm>
            <a:off x="2195736" y="1484784"/>
            <a:ext cx="4464496" cy="5040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https://phonoteka.org/uploads/posts/2021-04/1617801526_3-p-tsveti-na-prozrachnom-fone-3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404664"/>
            <a:ext cx="2360059" cy="1876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C:\Users\МДОУ 23\Desktop\фото нед психологии\четверг\цветы 20 гр\IMG-49d15a44f118c87e8f9549291b41107c-V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844437">
            <a:off x="5846574" y="1293534"/>
            <a:ext cx="2887210" cy="25479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Users\МДОУ 23\Desktop\фото нед психологии\четверг\цветы 20 гр\IMG-4890c010c1118988529a4f6e3d7c0915-V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08825">
            <a:off x="5825434" y="3432086"/>
            <a:ext cx="2736304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МДОУ 23\Desktop\фото нед психологии\четверг\цветы 20 гр\IMG-5d932180e962331ba1d0d225d8d7bb34-V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560947">
            <a:off x="329568" y="3676251"/>
            <a:ext cx="3036519" cy="2676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Monotype Corsiva" pitchFamily="66" charset="0"/>
              </a:rPr>
              <a:t>Группа №20</a:t>
            </a:r>
            <a:endParaRPr lang="ru-RU" sz="3600" dirty="0">
              <a:latin typeface="Monotype Corsiva" pitchFamily="66" charset="0"/>
            </a:endParaRPr>
          </a:p>
        </p:txBody>
      </p:sp>
      <p:pic>
        <p:nvPicPr>
          <p:cNvPr id="6" name="Рисунок 5" descr="C:\Users\МДОУ 23\Desktop\фото нед психологии\четверг\цветы 20 гр\IMG-ae6f40054aa26614e6e192615df8d36e-V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1844824"/>
            <a:ext cx="2808312" cy="3598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Содержимое 3" descr="C:\Users\МДОУ 23\Desktop\фото нед психологии\четверг\цветы 20 гр\IMG-9eb2ab1a8e90f34d55242420a4e7a14f-V.jpg"/>
          <p:cNvPicPr>
            <a:picLocks noGrp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 rot="516281">
            <a:off x="525016" y="1146427"/>
            <a:ext cx="3399427" cy="2949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https://phonoteka.org/uploads/posts/2021-04/1617801526_3-p-tsveti-na-prozrachnom-fone-3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52320" y="260648"/>
            <a:ext cx="1495963" cy="141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Monotype Corsiva" pitchFamily="66" charset="0"/>
              </a:rPr>
              <a:t>Группа №17</a:t>
            </a:r>
            <a:endParaRPr lang="ru-RU" sz="3600" b="1" dirty="0">
              <a:latin typeface="Monotype Corsiva" pitchFamily="66" charset="0"/>
            </a:endParaRPr>
          </a:p>
        </p:txBody>
      </p:sp>
      <p:pic>
        <p:nvPicPr>
          <p:cNvPr id="4" name="Содержимое 3" descr="C:\Users\User\Desktop\Новая папка\IMG-5f05f5b38fbaf23525660f9c1b062295-V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1152098">
            <a:off x="1115616" y="1340768"/>
            <a:ext cx="6657021" cy="489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https://phonoteka.org/uploads/posts/2021-04/1617801526_3-p-tsveti-na-prozrachnom-fone-3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332656"/>
            <a:ext cx="1856003" cy="1660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atin typeface="Monotype Corsiva" pitchFamily="66" charset="0"/>
              </a:rPr>
              <a:t>Группа №9</a:t>
            </a:r>
            <a:endParaRPr lang="ru-RU" sz="3600" b="1" dirty="0">
              <a:latin typeface="Monotype Corsiva" pitchFamily="66" charset="0"/>
            </a:endParaRPr>
          </a:p>
        </p:txBody>
      </p:sp>
      <p:pic>
        <p:nvPicPr>
          <p:cNvPr id="4" name="Содержимое 3" descr="C:\Users\МДОУ 23\Desktop\Новая папка\IMG_20211129_115659.jpg"/>
          <p:cNvPicPr>
            <a:picLocks noGrp="1"/>
          </p:cNvPicPr>
          <p:nvPr>
            <p:ph idx="1"/>
          </p:nvPr>
        </p:nvPicPr>
        <p:blipFill>
          <a:blip r:embed="rId2" cstate="print"/>
          <a:srcRect l="5647" r="7529"/>
          <a:stretch>
            <a:fillRect/>
          </a:stretch>
        </p:blipFill>
        <p:spPr bwMode="auto">
          <a:xfrm rot="21420889">
            <a:off x="945095" y="1733011"/>
            <a:ext cx="6985995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https://phonoteka.org/uploads/posts/2021-04/1617801526_3-p-tsveti-na-prozrachnom-fone-3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64" y="857232"/>
            <a:ext cx="1303309" cy="13103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c2fed92ba4b5a532b813b9b3e2a593b33d4dac44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000089</Template>
  <TotalTime>674</TotalTime>
  <Words>1384</Words>
  <Application>Microsoft Office PowerPoint</Application>
  <PresentationFormat>Экран (4:3)</PresentationFormat>
  <Paragraphs>213</Paragraphs>
  <Slides>100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100</vt:i4>
      </vt:variant>
    </vt:vector>
  </HeadingPairs>
  <TitlesOfParts>
    <vt:vector size="102" baseType="lpstr">
      <vt:lpstr>Тема Office</vt:lpstr>
      <vt:lpstr>Объект упаковщика для оболочки</vt:lpstr>
      <vt:lpstr>«Эмоциональное благополучие, важный фактор в укреплении и сохранении психологического здоровья всех участников образовательного процесса»</vt:lpstr>
      <vt:lpstr>Слайд 2</vt:lpstr>
      <vt:lpstr>Слайд 3</vt:lpstr>
      <vt:lpstr>Слайд 4</vt:lpstr>
      <vt:lpstr>Слайд 5</vt:lpstr>
      <vt:lpstr>Понедельник 22.11</vt:lpstr>
      <vt:lpstr>ООД с детьми средней группы №10  «Волшебники настроения»</vt:lpstr>
      <vt:lpstr>ООД с детьми средней группы №10  «Волшебники настроения» (продуктивная деятельность)</vt:lpstr>
      <vt:lpstr>ООД с детьми средней группы №12 «Волшебники настроения»</vt:lpstr>
      <vt:lpstr>ООД с детьми средней группы №12 «Волшебники настроения» (продуктивная деятельность)</vt:lpstr>
      <vt:lpstr>ООД с диагностикой моральных представлений с детьми подготовительной группы №11 «Доброжелательность» </vt:lpstr>
      <vt:lpstr>ООД с диагностикой моральных представлений с детьми подготовительной группы №11 «Доброжелательность»  (продуктивная деятельность</vt:lpstr>
      <vt:lpstr>Результат диагностики моральных представлений у детей подготовительной группы №11</vt:lpstr>
      <vt:lpstr>ООД подготовительной группы №18 «Моё настроение»  (продуктивная деятельность)</vt:lpstr>
      <vt:lpstr>ООД с детьми 2-ой младшей группы №6 «Такие мы разные»</vt:lpstr>
      <vt:lpstr>Вторник 23.11</vt:lpstr>
      <vt:lpstr> Рисуночный тест «Кактус» (выявление состояния эмоциональной сферы ребенка, выявление наличия агрессии, ее направленности и интенсивности), группа№13 </vt:lpstr>
      <vt:lpstr>Результат диагностики моральных представлений у детей подготовительной группы №7</vt:lpstr>
      <vt:lpstr>ООД с диагностикой моральных представлений с детьми подготовительной группы №7«Доброжелательность» (продуктивная деятельность)</vt:lpstr>
      <vt:lpstr>ООД с детьми старшей группы №8 «Дружба - враждебность»</vt:lpstr>
      <vt:lpstr>ООД с детьми старшей группы №8 «Дружба - враждебность»  (продуктивная деятельность)</vt:lpstr>
      <vt:lpstr>Творческие работы детей «Забавный страх», гр. №18</vt:lpstr>
      <vt:lpstr>Среда 24.11</vt:lpstr>
      <vt:lpstr>ООД с детьми средней группы №17  «Волшебники настроения»</vt:lpstr>
      <vt:lpstr>ООД с детьми средней группы №17 «Волшебники настроения» (продуктивная деятельность)</vt:lpstr>
      <vt:lpstr>ООД с детьми средней группы №16  «Волшебники настроения»</vt:lpstr>
      <vt:lpstr>ООД с детьми средней группы №16 «Волшебники настроения» (продуктивная деятельность)</vt:lpstr>
      <vt:lpstr>ООД с детьми старшей группы №19 «Дружба - враждебность»</vt:lpstr>
      <vt:lpstr>ООД с детьми средней группы №16 «Наши эмоции»</vt:lpstr>
      <vt:lpstr>ООД с детьми старшей группы №19 «Дружба - враждебность»  (продуктивная деятельность)</vt:lpstr>
      <vt:lpstr>ООД «Что такое хорошо, и что такое плохо» гр. №18</vt:lpstr>
      <vt:lpstr>Акция «Лестница любви»</vt:lpstr>
      <vt:lpstr>Слайд 33</vt:lpstr>
      <vt:lpstr>Слайд 34</vt:lpstr>
      <vt:lpstr>Акция «Лестница любви» (корпус «Радуга»)</vt:lpstr>
      <vt:lpstr>Акция «Лестница любви» (корпус «Радуга»)</vt:lpstr>
      <vt:lpstr>Акция «Лестница любви» (корпус «Солнышко»)</vt:lpstr>
      <vt:lpstr>Акция «Лестница любви» (корпус «Солнышко»)</vt:lpstr>
      <vt:lpstr>Четверг, 25.11</vt:lpstr>
      <vt:lpstr>ООД с детьми старшей группы №13  «Дружба - враждебность»</vt:lpstr>
      <vt:lpstr>ООД с детьми старшей группы №13  «Дружба - враждебность» (продуктивная деятельность)</vt:lpstr>
      <vt:lpstr>ООД с диагностикой моральных представлений с детьми подготовительной группы №5 «Доброжелательность» </vt:lpstr>
      <vt:lpstr>ООД с диагностикой моральных представлений с детьми подготовительной группы №5 «Доброжелательность»  (продуктивная деятельность)</vt:lpstr>
      <vt:lpstr>Результат диагностики моральных представлений у детей подготовительной группы №5</vt:lpstr>
      <vt:lpstr> Рисуночный тест «Кактус» (выявление состояния эмоциональной сферы ребенка, выявление наличия агрессии, ее направленности и интенсивности), группа№8 </vt:lpstr>
      <vt:lpstr> ООД «Добро наших сердец», гр. №7 </vt:lpstr>
      <vt:lpstr>ООД «Добро наших сердец», гр. №7 (Продуктивная деятельность)</vt:lpstr>
      <vt:lpstr>Психологический тренинг с презентацией для педагогов по профилактике психо – эмоционального выгорания «Техники антивыгорания»</vt:lpstr>
      <vt:lpstr>Пятница, 26.11</vt:lpstr>
      <vt:lpstr>Рисуночный тест «Кактус» (выявление состояния эмоциональной сферы ребенка, выявление наличия агрессии, ее направленности и интенсивности), группа№19</vt:lpstr>
      <vt:lpstr>ООД с диагностикой моральных представлений с детьми подготовительной группы №20 «Доброжелательность»</vt:lpstr>
      <vt:lpstr>ООД с диагностикой моральных представлений с детьми подготовительной группы №20 «Доброжелательность» (продуктивная деятельность)</vt:lpstr>
      <vt:lpstr>Результат диагностики моральных представлений у детей подготовительной группы №20</vt:lpstr>
      <vt:lpstr>ООД с диагностикой моральных представлений с детьми подготовительной группы №18 «Доброжелательность»</vt:lpstr>
      <vt:lpstr>ООД с диагностикой моральных представлений с детьми подготовительной группы №20 «Доброжелательность» (продуктивная деятельность)</vt:lpstr>
      <vt:lpstr>Результат диагностики моральных представлений у детей подготовительной группы №18</vt:lpstr>
      <vt:lpstr>Акция  «Аптечка для души» </vt:lpstr>
      <vt:lpstr>Акция «Аптечка для души», гр. №7</vt:lpstr>
      <vt:lpstr>Акция «Аптечка для души», гр. №11</vt:lpstr>
      <vt:lpstr>Акция «Аптечка для души», гр. №13</vt:lpstr>
      <vt:lpstr>Акция «Аптечка для души», гр. №6</vt:lpstr>
      <vt:lpstr>Акция «Аптечка для души», гр. №8</vt:lpstr>
      <vt:lpstr>Акция «Аптечка для души», гр. №15</vt:lpstr>
      <vt:lpstr>Акция «Аптечка для души», гр. №16</vt:lpstr>
      <vt:lpstr>Акция «Добрые дела» гр. №19</vt:lpstr>
      <vt:lpstr>Диагностика</vt:lpstr>
      <vt:lpstr>Анкета для родителей «Признаки агрессивности»</vt:lpstr>
      <vt:lpstr>Анкета "Нравственное воспитание дошкольников в семье" Цель:  выяснить у родителей проблемы нравственного воспитания ребенка в семье</vt:lpstr>
      <vt:lpstr>Слайд 69</vt:lpstr>
      <vt:lpstr>Графические тесты по самообследованию педагогов</vt:lpstr>
      <vt:lpstr> Творческие работы «Я РИСУЮ ЛЮБОВЬ»</vt:lpstr>
      <vt:lpstr> группа №7 </vt:lpstr>
      <vt:lpstr>Слайд 73</vt:lpstr>
      <vt:lpstr>Слайд 74</vt:lpstr>
      <vt:lpstr>Группа №12</vt:lpstr>
      <vt:lpstr>Группа №5</vt:lpstr>
      <vt:lpstr>Группа №5</vt:lpstr>
      <vt:lpstr>Группа №5</vt:lpstr>
      <vt:lpstr>Работа с пластилином:  лепка и пластилинография</vt:lpstr>
      <vt:lpstr>Группа №7</vt:lpstr>
      <vt:lpstr>Совместная творческая работа детей и родителей -  семейная мастерская: поделки из солёного теста</vt:lpstr>
      <vt:lpstr>ГРУППА №15</vt:lpstr>
      <vt:lpstr>Группа №13</vt:lpstr>
      <vt:lpstr>Группа №7</vt:lpstr>
      <vt:lpstr>Группа №5</vt:lpstr>
      <vt:lpstr>Группа №12</vt:lpstr>
      <vt:lpstr>Группа №17</vt:lpstr>
      <vt:lpstr>Группа №17</vt:lpstr>
      <vt:lpstr>Группа №17</vt:lpstr>
      <vt:lpstr>Группа №20</vt:lpstr>
      <vt:lpstr>Группа №20</vt:lpstr>
      <vt:lpstr>Группа №16</vt:lpstr>
      <vt:lpstr>Совместная творческая работа детей и родителей – «Семейная йога – практика для эмоционального благополучия»</vt:lpstr>
      <vt:lpstr>Группа №5</vt:lpstr>
      <vt:lpstr>Фотовыставка «Те, с кем я делюсь заботой» (уход за домашними растениями, как коррекция агрессии и уменьшение тревожности) </vt:lpstr>
      <vt:lpstr>Группа №15</vt:lpstr>
      <vt:lpstr>Группа №20</vt:lpstr>
      <vt:lpstr>Группа №17</vt:lpstr>
      <vt:lpstr>Группа №9</vt:lpstr>
      <vt:lpstr>Слайд 100</vt:lpstr>
    </vt:vector>
  </TitlesOfParts>
  <Company>DNS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Олег Грибан</dc:creator>
  <cp:lastModifiedBy>МДОУ 23</cp:lastModifiedBy>
  <cp:revision>80</cp:revision>
  <dcterms:created xsi:type="dcterms:W3CDTF">2015-06-27T19:04:48Z</dcterms:created>
  <dcterms:modified xsi:type="dcterms:W3CDTF">2009-01-01T00:56:50Z</dcterms:modified>
</cp:coreProperties>
</file>