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4" r:id="rId3"/>
    <p:sldId id="265" r:id="rId4"/>
    <p:sldId id="266" r:id="rId5"/>
    <p:sldId id="267" r:id="rId6"/>
    <p:sldId id="270" r:id="rId7"/>
    <p:sldId id="304" r:id="rId8"/>
    <p:sldId id="271" r:id="rId9"/>
    <p:sldId id="273" r:id="rId10"/>
    <p:sldId id="274" r:id="rId11"/>
    <p:sldId id="276" r:id="rId12"/>
    <p:sldId id="293" r:id="rId13"/>
    <p:sldId id="297" r:id="rId14"/>
    <p:sldId id="298" r:id="rId15"/>
    <p:sldId id="279" r:id="rId16"/>
    <p:sldId id="299" r:id="rId17"/>
    <p:sldId id="282" r:id="rId18"/>
    <p:sldId id="300" r:id="rId19"/>
    <p:sldId id="307" r:id="rId20"/>
    <p:sldId id="288" r:id="rId21"/>
    <p:sldId id="308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>
        <p:scale>
          <a:sx n="100" d="100"/>
          <a:sy n="100" d="100"/>
        </p:scale>
        <p:origin x="1536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75C6F-114D-4F4D-9CEB-EFF74ACA1C4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2AEF7-2497-4D7B-A9B4-C446A1DC9C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8C79C-BB05-4B70-929F-7D95007ABA3B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045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1958-F68F-436F-87D2-D754BE7688D4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440002"/>
      </p:ext>
    </p:extLst>
  </p:cSld>
  <p:clrMapOvr>
    <a:masterClrMapping/>
  </p:clrMapOvr>
  <p:transition spd="slow">
    <p:wipe/>
  </p:transition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1958-F68F-436F-87D2-D754BE7688D4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6868200"/>
      </p:ext>
    </p:extLst>
  </p:cSld>
  <p:clrMapOvr>
    <a:masterClrMapping/>
  </p:clrMapOvr>
  <p:transition spd="slow">
    <p:wipe/>
  </p:transition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1958-F68F-436F-87D2-D754BE7688D4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99104"/>
      </p:ext>
    </p:extLst>
  </p:cSld>
  <p:clrMapOvr>
    <a:masterClrMapping/>
  </p:clrMapOvr>
  <p:transition spd="slow">
    <p:wipe/>
  </p:transition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1958-F68F-436F-87D2-D754BE7688D4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7432620"/>
      </p:ext>
    </p:extLst>
  </p:cSld>
  <p:clrMapOvr>
    <a:masterClrMapping/>
  </p:clrMapOvr>
  <p:transition spd="slow">
    <p:wipe/>
  </p:transition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1958-F68F-436F-87D2-D754BE7688D4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306630"/>
      </p:ext>
    </p:extLst>
  </p:cSld>
  <p:clrMapOvr>
    <a:masterClrMapping/>
  </p:clrMapOvr>
  <p:transition spd="slow">
    <p:wipe/>
  </p:transition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87A3-F233-41ED-BBBB-71A642D6E356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812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B1CC-4373-4B1B-A2E0-462EB5AE431C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000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31E3-1E63-4A26-8200-7347E1B69BF8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132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26D7-C314-4694-B6EF-8299356749DB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76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2EE7-6121-48E9-9A1A-21F468F99AA3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11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C908-BEDD-4EBB-A2B4-0A0ED3FD6A5E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377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28B6-D1F4-4439-BB13-1152EEC75CB1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37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CF11-B98E-4A85-B2FD-C43724D3ED17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66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8602-4A5A-4591-B6A9-78C3C02EB9F2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67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6D72-D422-451E-B1BC-6BC11C4EB463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915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E1958-F68F-436F-87D2-D754BE7688D4}" type="datetime1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426899-A07C-4AE3-9387-B882C5D9C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7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/>
  </p:transition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t242019.dou.obrazovanie33.ru/bezopasnos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996951"/>
            <a:ext cx="7772400" cy="2853547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ОТЧЕТ О ПРОВЕДЕНИИ НЕДЕЛИ ПДД </a:t>
            </a:r>
            <a:br>
              <a:rPr lang="ru-RU" sz="3600" b="1" cap="all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3600" b="1" cap="all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МБДОУ №23 </a:t>
            </a:r>
            <a:br>
              <a:rPr lang="ru-RU" sz="3600" b="1" cap="all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3600" b="1" cap="all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sz="3600" b="1" cap="all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АЗБУКА БЕЗОПАСНОСТИ</a:t>
            </a:r>
            <a:r>
              <a:rPr lang="ru-RU" sz="3600" b="1" cap="all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ru-RU" sz="3600" b="1" cap="all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6309320"/>
            <a:ext cx="6368752" cy="288032"/>
          </a:xfrm>
        </p:spPr>
        <p:txBody>
          <a:bodyPr>
            <a:normAutofit fontScale="77500" lnSpcReduction="2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Ковров,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2021г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476672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2060"/>
                </a:solidFill>
                <a:latin typeface="Calibri" pitchFamily="34" charset="0"/>
                <a:ea typeface="Batang" pitchFamily="18" charset="-127"/>
              </a:rPr>
              <a:t>Муниципальное бюджетное дошкольное образовательное учреждение детский сад № 23</a:t>
            </a:r>
            <a:endParaRPr lang="ru-RU" altLang="ru-RU" b="1" i="1" dirty="0">
              <a:solidFill>
                <a:srgbClr val="7030A0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1484785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i="1" dirty="0" smtClean="0">
                <a:solidFill>
                  <a:srgbClr val="7030A0"/>
                </a:solidFill>
                <a:latin typeface="Calibri" pitchFamily="34" charset="0"/>
                <a:ea typeface="Batang" pitchFamily="18" charset="-127"/>
              </a:rPr>
              <a:t>20-24 сентября 2021 года</a:t>
            </a:r>
          </a:p>
          <a:p>
            <a:pPr algn="r"/>
            <a:r>
              <a:rPr lang="ru-RU" altLang="ru-RU" b="1" i="1" dirty="0" smtClean="0">
                <a:solidFill>
                  <a:srgbClr val="7030A0"/>
                </a:solidFill>
                <a:latin typeface="Calibri" pitchFamily="34" charset="0"/>
                <a:ea typeface="Batang" pitchFamily="18" charset="-127"/>
              </a:rPr>
              <a:t>Единая </a:t>
            </a:r>
            <a:r>
              <a:rPr lang="ru-RU" altLang="ru-RU" b="1" i="1" dirty="0" smtClean="0">
                <a:solidFill>
                  <a:srgbClr val="7030A0"/>
                </a:solidFill>
                <a:latin typeface="Calibri" pitchFamily="34" charset="0"/>
                <a:ea typeface="Batang" pitchFamily="18" charset="-127"/>
              </a:rPr>
              <a:t>всероссийская акция </a:t>
            </a:r>
          </a:p>
          <a:p>
            <a:pPr algn="r"/>
            <a:r>
              <a:rPr lang="ru-RU" altLang="ru-RU" b="1" i="1" dirty="0" smtClean="0">
                <a:solidFill>
                  <a:srgbClr val="7030A0"/>
                </a:solidFill>
                <a:latin typeface="Calibri" pitchFamily="34" charset="0"/>
                <a:ea typeface="Batang" pitchFamily="18" charset="-127"/>
              </a:rPr>
              <a:t>«Неделя безопасности дорожного движения» </a:t>
            </a:r>
            <a:endParaRPr lang="ru-RU" altLang="ru-RU" b="1" i="1" dirty="0" smtClean="0">
              <a:solidFill>
                <a:srgbClr val="7030A0"/>
              </a:solidFill>
              <a:latin typeface="Calibri" pitchFamily="34" charset="0"/>
              <a:ea typeface="Batang" pitchFamily="18" charset="-127"/>
            </a:endParaRPr>
          </a:p>
        </p:txBody>
      </p:sp>
      <p:pic>
        <p:nvPicPr>
          <p:cNvPr id="26626" name="Picture 2" descr="Картинки по запросу картинка  по пдд в детском сад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27784" cy="21651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972869"/>
              </p:ext>
            </p:extLst>
          </p:nvPr>
        </p:nvGraphicFramePr>
        <p:xfrm>
          <a:off x="251520" y="260648"/>
          <a:ext cx="8712968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Игровая деятельность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8" name="Picture 4" descr="C:\Users\user\Desktop\МЕСЯЧНИКИ ОТЧЕТЫ ПО МЕСЯЧНИКАМ\мсесячник фото безопасность\IMG_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108444"/>
            <a:ext cx="295232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148" y="1010498"/>
            <a:ext cx="3024336" cy="228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846" y="4024011"/>
            <a:ext cx="3057638" cy="231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906" y="1010498"/>
            <a:ext cx="3090940" cy="2202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530601"/>
              </p:ext>
            </p:extLst>
          </p:nvPr>
        </p:nvGraphicFramePr>
        <p:xfrm>
          <a:off x="251520" y="260648"/>
          <a:ext cx="8712968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Игровая деятельность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6" y="3847661"/>
            <a:ext cx="302433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:\Users\User\Desktop\МЕСЯЧНИКИ ОТЧЕТЫ ПО МЕСЯЧНИКАМ\Новая папка\IMG_0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64087" y="2142319"/>
            <a:ext cx="4104456" cy="293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6" y="923783"/>
            <a:ext cx="2914141" cy="272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032650"/>
              </p:ext>
            </p:extLst>
          </p:nvPr>
        </p:nvGraphicFramePr>
        <p:xfrm>
          <a:off x="251520" y="260648"/>
          <a:ext cx="8712968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Игровая деятельность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2" name="Picture 2" descr="https://4.downloader.disk.yandex.ru/preview/e0d4ae08572b1fb5979d8f998ddc081c229a9329a3e53efa42af3967d5282221/inf/oJDxJoI-IjsizU3tOIO_V9x3avdgZME-fJQY_VHP3W9HPDgt6mvZZPB8buErYJ09Oq2OKchgjJos4hei6B24rQ%3D%3D?uid=0&amp;filename=DSCN2980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3494" y="4042197"/>
            <a:ext cx="2843634" cy="205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4660" y="3919669"/>
            <a:ext cx="309634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064" y="931818"/>
            <a:ext cx="3090940" cy="231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494" y="1027250"/>
            <a:ext cx="2921388" cy="2221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911863"/>
              </p:ext>
            </p:extLst>
          </p:nvPr>
        </p:nvGraphicFramePr>
        <p:xfrm>
          <a:off x="251520" y="332656"/>
          <a:ext cx="8712968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1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4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Игровая деятельность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9" name="Picture 10" descr="C:\Users\User\Desktop\МЕСЯЧНИКИ ОТЧЕТЫ ПО МЕСЯЧНИКАМ\Новая папка\IMG_0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1" y="3969060"/>
            <a:ext cx="309634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ФОТО\2016-2017\IMG_3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246186" y="3645025"/>
            <a:ext cx="2268253" cy="302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980728"/>
            <a:ext cx="2854329" cy="2682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004" y="980729"/>
            <a:ext cx="291414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3476"/>
              </p:ext>
            </p:extLst>
          </p:nvPr>
        </p:nvGraphicFramePr>
        <p:xfrm>
          <a:off x="251520" y="332656"/>
          <a:ext cx="8712968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Игровая деятельность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4035" y="4005064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034" y="1020034"/>
            <a:ext cx="2989521" cy="262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092041"/>
            <a:ext cx="2602084" cy="248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077072"/>
            <a:ext cx="273630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168503"/>
              </p:ext>
            </p:extLst>
          </p:nvPr>
        </p:nvGraphicFramePr>
        <p:xfrm>
          <a:off x="251520" y="188640"/>
          <a:ext cx="8712968" cy="6408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20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7506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к макету, уголку ПДД, целевые прогулки к перекрестку /дошкольный возраст/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7" name="Picture 3" descr="C:\Users\User\Desktop\МЕСЯЧНИКИ ОТЧЕТЫ ПО МЕСЯЧНИКАМ\Новая папка\IMG_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872716"/>
            <a:ext cx="316835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User\Desktop\МЕСЯЧНИКИ ОТЧЕТЫ ПО МЕСЯЧНИКАМ\Новая папка\IMG_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925080"/>
            <a:ext cx="309634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D:\ФОТО\149___10\IMG_8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5740" y="3789040"/>
            <a:ext cx="316835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3" descr="C:\Users\User\Desktop\МЕСЯЧНИКИ ОТЧЕТЫ ПО МЕСЯЧНИКАМ\Новая папка\IMG_0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861048"/>
            <a:ext cx="302433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80732"/>
              </p:ext>
            </p:extLst>
          </p:nvPr>
        </p:nvGraphicFramePr>
        <p:xfrm>
          <a:off x="251520" y="404664"/>
          <a:ext cx="8712968" cy="619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64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8039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детей старшего дошкольного возраста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безопасному маршруту с преодолением пешеходных переходов «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Салтаниха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и «ТЦ Русь»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Picture 2" descr="C:\Users\User\Desktop\IMG_0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71254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C:\Users\User\Desktop\IMG_0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342" y="3674140"/>
            <a:ext cx="28803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 descr="C:\Users\User\Desktop\IMG_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0969" y="1063577"/>
            <a:ext cx="2962662" cy="206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3789663"/>
            <a:ext cx="3023878" cy="227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026747"/>
              </p:ext>
            </p:extLst>
          </p:nvPr>
        </p:nvGraphicFramePr>
        <p:xfrm>
          <a:off x="251520" y="260648"/>
          <a:ext cx="8712968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Продуктивная деятельность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Конструирование «Улица города», «Дорожные знаки», «Дороги города»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Аппликация « Светофор»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Рисование  «Дорожный знак», « Улица города», «Транспорт»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2" name="Picture 2" descr="C:\Users\User\Desktop\ef28a8461753778957c80ca6fb07609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81227"/>
            <a:ext cx="297485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C:\Users\User\Desktop\imag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72825"/>
            <a:ext cx="288032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3572171"/>
            <a:ext cx="2914141" cy="281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3710196"/>
            <a:ext cx="2952328" cy="252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107993"/>
              </p:ext>
            </p:extLst>
          </p:nvPr>
        </p:nvGraphicFramePr>
        <p:xfrm>
          <a:off x="251520" y="332656"/>
          <a:ext cx="8712968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1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4528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Итоговое мероприятие – физкультурное развлечение по ПДД «Азбука дорожного движения»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7" name="Picture 16" descr="C:\Users\User\Desktop\IMG-20fd7364386eaac6c87a925e3c0d2266-V.jpg"/>
          <p:cNvPicPr>
            <a:picLocks noChangeAspect="1" noChangeArrowheads="1"/>
          </p:cNvPicPr>
          <p:nvPr/>
        </p:nvPicPr>
        <p:blipFill rotWithShape="1">
          <a:blip r:embed="rId2" cstate="print"/>
          <a:srcRect b="8649"/>
          <a:stretch/>
        </p:blipFill>
        <p:spPr bwMode="auto">
          <a:xfrm>
            <a:off x="5973004" y="3712749"/>
            <a:ext cx="2880320" cy="2328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7" descr="C:\Users\User\Desktop\IMG-af1156723754a6796f035da5a28cc2c7-V.jpg"/>
          <p:cNvPicPr>
            <a:picLocks noChangeAspect="1" noChangeArrowheads="1"/>
          </p:cNvPicPr>
          <p:nvPr/>
        </p:nvPicPr>
        <p:blipFill rotWithShape="1">
          <a:blip r:embed="rId3" cstate="print"/>
          <a:srcRect b="8649"/>
          <a:stretch/>
        </p:blipFill>
        <p:spPr bwMode="auto">
          <a:xfrm>
            <a:off x="2866401" y="3712749"/>
            <a:ext cx="29878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5" descr="C:\Users\User\Desktop\IMG-15005fe3904df4369c0b0e4b7e1d1bab-V.jpg"/>
          <p:cNvPicPr>
            <a:picLocks noChangeAspect="1" noChangeArrowheads="1"/>
          </p:cNvPicPr>
          <p:nvPr/>
        </p:nvPicPr>
        <p:blipFill rotWithShape="1">
          <a:blip r:embed="rId4" cstate="print"/>
          <a:srcRect b="9677"/>
          <a:stretch/>
        </p:blipFill>
        <p:spPr bwMode="auto">
          <a:xfrm>
            <a:off x="2829889" y="980728"/>
            <a:ext cx="3024336" cy="229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9" descr="C:\Users\User\Desktop\IMG-a4750d730c4e0b73ebe84d828ee09ac4-V.jpg"/>
          <p:cNvPicPr>
            <a:picLocks noChangeAspect="1" noChangeArrowheads="1"/>
          </p:cNvPicPr>
          <p:nvPr/>
        </p:nvPicPr>
        <p:blipFill rotWithShape="1">
          <a:blip r:embed="rId5" cstate="print"/>
          <a:srcRect b="9375"/>
          <a:stretch/>
        </p:blipFill>
        <p:spPr bwMode="auto">
          <a:xfrm>
            <a:off x="5969196" y="980728"/>
            <a:ext cx="288032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0518560"/>
              </p:ext>
            </p:extLst>
          </p:nvPr>
        </p:nvGraphicFramePr>
        <p:xfrm>
          <a:off x="251520" y="332656"/>
          <a:ext cx="8712968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1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4528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Итоговое мероприятие – физкультурное развлечение по ПДД «Азбука дорожного движения»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7" name="Picture 11" descr="C:\Users\User\Desktop\IMG-5912a9d39157f62ace54ad02375be1d4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846" y="4041068"/>
            <a:ext cx="266429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2" descr="C:\Users\User\Desktop\IMG-4a68327fb2b7e9afe9bc4663ec3bf110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980728"/>
            <a:ext cx="28083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3" descr="C:\Users\User\Desktop\IMG-5082906b22911b969a6c8a0079c035c9-V.jpg"/>
          <p:cNvPicPr>
            <a:picLocks noChangeAspect="1" noChangeArrowheads="1"/>
          </p:cNvPicPr>
          <p:nvPr/>
        </p:nvPicPr>
        <p:blipFill rotWithShape="1">
          <a:blip r:embed="rId4" cstate="print"/>
          <a:srcRect b="8824"/>
          <a:stretch/>
        </p:blipFill>
        <p:spPr bwMode="auto">
          <a:xfrm>
            <a:off x="5760132" y="1052736"/>
            <a:ext cx="295232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8" descr="C:\Users\User\Desktop\IMG-ee83eccc1910192d509af876f3fefb1c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2323" y="4065503"/>
            <a:ext cx="2880320" cy="207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Безопасность ребенка </a:t>
            </a:r>
            <a:r>
              <a:rPr lang="ru-RU" sz="2600" dirty="0" smtClean="0"/>
              <a:t>– это одна из основных забот как</a:t>
            </a:r>
          </a:p>
          <a:p>
            <a:pPr algn="ctr">
              <a:buNone/>
            </a:pPr>
            <a:r>
              <a:rPr lang="ru-RU" sz="2600" dirty="0" smtClean="0"/>
              <a:t>родителей, так и воспитателей детского сада, ведь на их </a:t>
            </a:r>
          </a:p>
          <a:p>
            <a:pPr algn="ctr">
              <a:buNone/>
            </a:pPr>
            <a:r>
              <a:rPr lang="ru-RU" sz="2600" dirty="0" smtClean="0"/>
              <a:t>плечи ложится не только обязанность обеспечить </a:t>
            </a:r>
          </a:p>
          <a:p>
            <a:pPr algn="ctr">
              <a:buNone/>
            </a:pPr>
            <a:r>
              <a:rPr lang="ru-RU" sz="2600" dirty="0" smtClean="0"/>
              <a:t>сохранность ребенка, но и обучить его необходимому поведению </a:t>
            </a:r>
          </a:p>
          <a:p>
            <a:pPr algn="ctr">
              <a:buNone/>
            </a:pPr>
            <a:r>
              <a:rPr lang="ru-RU" sz="2600" dirty="0" smtClean="0"/>
              <a:t>в разных жизненных ситуациях.</a:t>
            </a:r>
          </a:p>
          <a:p>
            <a:pPr algn="just"/>
            <a:endParaRPr lang="ru-RU" sz="2600" dirty="0" smtClean="0"/>
          </a:p>
          <a:p>
            <a:pPr algn="just"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Основными целями и задачами формирования у дошкольников </a:t>
            </a:r>
          </a:p>
          <a:p>
            <a:pPr algn="just"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основ безопасности собственной жизнедеятельности, а также </a:t>
            </a:r>
          </a:p>
          <a:p>
            <a:pPr algn="just"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безопасности окружающего мира в соответствии с ФГОС ДО </a:t>
            </a:r>
            <a:endParaRPr lang="ru-RU" sz="26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являются </a:t>
            </a:r>
            <a:r>
              <a:rPr lang="ru-RU" sz="2600" b="1" dirty="0" smtClean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ru-RU" sz="2600" dirty="0" smtClean="0"/>
              <a:t>Формирование у детей представлений об опасных для человека и окружающего мира ситуациях и способах поведения в них;</a:t>
            </a:r>
          </a:p>
          <a:p>
            <a:pPr algn="just"/>
            <a:r>
              <a:rPr lang="ru-RU" sz="2600" dirty="0" smtClean="0"/>
              <a:t>Приобщение к правилам безопасного для человека и окружающего мира природы поведения;</a:t>
            </a:r>
          </a:p>
          <a:p>
            <a:pPr algn="just"/>
            <a:r>
              <a:rPr lang="ru-RU" sz="2600" dirty="0" smtClean="0"/>
              <a:t>Передача детям знаний о правилах безопасности дорожного движения в качестве пешехода и пассажира транспортного средства.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955461"/>
              </p:ext>
            </p:extLst>
          </p:nvPr>
        </p:nvGraphicFramePr>
        <p:xfrm>
          <a:off x="251520" y="260648"/>
          <a:ext cx="8712968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Папка-передвижка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«Памятка пешехода», «Правила дорожного движения в зимний период»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Памятка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 Рекомендации родителям по ПДД», «С детьми на улице»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" name="Picture 15" descr="C:\Users\user\Desktop\1479979251_55e48f15ad9769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542" y="759988"/>
            <a:ext cx="1792610" cy="2903984"/>
          </a:xfrm>
          <a:prstGeom prst="rect">
            <a:avLst/>
          </a:prstGeom>
          <a:noFill/>
        </p:spPr>
      </p:pic>
      <p:pic>
        <p:nvPicPr>
          <p:cNvPr id="11" name="Picture 16" descr="C:\Users\user\Desktop\1725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1216" y="771820"/>
            <a:ext cx="1872208" cy="2880320"/>
          </a:xfrm>
          <a:prstGeom prst="rect">
            <a:avLst/>
          </a:prstGeom>
          <a:noFill/>
        </p:spPr>
      </p:pic>
      <p:pic>
        <p:nvPicPr>
          <p:cNvPr id="12" name="Picture 17" descr="C:\Users\user\Desktop\6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695" y="3719031"/>
            <a:ext cx="1969516" cy="2867025"/>
          </a:xfrm>
          <a:prstGeom prst="rect">
            <a:avLst/>
          </a:prstGeom>
          <a:noFill/>
        </p:spPr>
      </p:pic>
      <p:pic>
        <p:nvPicPr>
          <p:cNvPr id="13" name="Picture 2" descr="C:\Users\user\Desktop\Рекомендации родителям по пд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7200" y="3692598"/>
            <a:ext cx="2160240" cy="28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259469"/>
              </p:ext>
            </p:extLst>
          </p:nvPr>
        </p:nvGraphicFramePr>
        <p:xfrm>
          <a:off x="251520" y="260648"/>
          <a:ext cx="8712968" cy="6337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Информация</a:t>
                      </a:r>
                      <a:r>
                        <a:rPr lang="ru-RU" baseline="0" dirty="0" smtClean="0"/>
                        <a:t> на сайте ДОУ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>
                        <a:hlinkClick r:id="rId2"/>
                      </a:endParaRPr>
                    </a:p>
                    <a:p>
                      <a:endParaRPr lang="ru-RU" dirty="0" smtClean="0">
                        <a:hlinkClick r:id="rId2"/>
                      </a:endParaRPr>
                    </a:p>
                    <a:p>
                      <a:endParaRPr lang="ru-RU" dirty="0" smtClean="0">
                        <a:hlinkClick r:id="rId2"/>
                      </a:endParaRPr>
                    </a:p>
                    <a:p>
                      <a:endParaRPr lang="ru-RU" dirty="0" smtClean="0">
                        <a:hlinkClick r:id="rId2"/>
                      </a:endParaRPr>
                    </a:p>
                    <a:p>
                      <a:endParaRPr lang="ru-RU" dirty="0" smtClean="0">
                        <a:hlinkClick r:id="rId2"/>
                      </a:endParaRPr>
                    </a:p>
                    <a:p>
                      <a:endParaRPr lang="ru-RU" dirty="0" smtClean="0">
                        <a:hlinkClick r:id="rId2"/>
                      </a:endParaRPr>
                    </a:p>
                    <a:p>
                      <a:endParaRPr lang="ru-RU" dirty="0" smtClean="0">
                        <a:hlinkClick r:id="rId2"/>
                      </a:endParaRPr>
                    </a:p>
                    <a:p>
                      <a:endParaRPr lang="ru-RU" dirty="0" smtClean="0">
                        <a:hlinkClick r:id="rId2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hlinkClick r:id="rId2"/>
                        </a:rPr>
                        <a:t>http://t242019.dou.obrazovanie33.ru/bezopasnost/</a:t>
                      </a:r>
                      <a:endParaRPr lang="ru-RU" b="1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ru-RU" dirty="0" smtClean="0"/>
                        <a:t> 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57" t="1238" r="22410" b="6064"/>
          <a:stretch/>
        </p:blipFill>
        <p:spPr>
          <a:xfrm>
            <a:off x="3131840" y="1068307"/>
            <a:ext cx="524581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93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Таким образом, развивающая предметно -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пространственная среда, созданная в                        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МБДОУ № 23, обеспечивает успешное освоение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детьми правил дорожного движения, способствует 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формированию навыков практического применения и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соблюдения ими правил дорожного движения. Наша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работа на этом не заканчивается. Каждый год к нам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приходят малыши и наша задача подготовить их к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жизни в социуме, предостеречь от опасности на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дорогах.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Интерес к «проблеме безопасности на дорогах» у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воспитанников ДОУ и их родителей возрастает, </a:t>
            </a:r>
          </a:p>
          <a:p>
            <a:pPr>
              <a:buNone/>
            </a:pPr>
            <a:r>
              <a:rPr lang="ru-RU" dirty="0" smtClean="0">
                <a:cs typeface="Arial" panose="020B0604020202020204" pitchFamily="34" charset="0"/>
              </a:rPr>
              <a:t>потому что мы, педагоги, к этому неравнодушны.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619268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5100" b="1" dirty="0" smtClean="0">
                <a:solidFill>
                  <a:srgbClr val="FF0000"/>
                </a:solidFill>
              </a:rPr>
              <a:t>Дата проведения недели ПДД  </a:t>
            </a:r>
            <a:r>
              <a:rPr lang="ru-RU" sz="5100" b="1" dirty="0" smtClean="0">
                <a:solidFill>
                  <a:srgbClr val="FF0000"/>
                </a:solidFill>
              </a:rPr>
              <a:t>«</a:t>
            </a:r>
            <a:r>
              <a:rPr lang="ru-RU" sz="5100" b="1" dirty="0" smtClean="0">
                <a:solidFill>
                  <a:srgbClr val="FF0000"/>
                </a:solidFill>
              </a:rPr>
              <a:t>Азбука безопасности</a:t>
            </a:r>
            <a:r>
              <a:rPr lang="ru-RU" sz="5100" b="1" dirty="0" smtClean="0">
                <a:solidFill>
                  <a:srgbClr val="FF0000"/>
                </a:solidFill>
              </a:rPr>
              <a:t>» </a:t>
            </a:r>
            <a:endParaRPr lang="ru-RU" sz="51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5100" b="1" dirty="0" smtClean="0">
                <a:solidFill>
                  <a:srgbClr val="FF0000"/>
                </a:solidFill>
              </a:rPr>
              <a:t>с </a:t>
            </a:r>
            <a:r>
              <a:rPr lang="ru-RU" sz="5100" b="1" dirty="0" smtClean="0">
                <a:solidFill>
                  <a:srgbClr val="FF0000"/>
                </a:solidFill>
              </a:rPr>
              <a:t>20</a:t>
            </a:r>
            <a:r>
              <a:rPr lang="ru-RU" sz="5100" b="1" dirty="0" smtClean="0">
                <a:solidFill>
                  <a:srgbClr val="FF0000"/>
                </a:solidFill>
              </a:rPr>
              <a:t> </a:t>
            </a:r>
            <a:r>
              <a:rPr lang="ru-RU" sz="5100" b="1" dirty="0" smtClean="0">
                <a:solidFill>
                  <a:srgbClr val="FF0000"/>
                </a:solidFill>
              </a:rPr>
              <a:t>по </a:t>
            </a:r>
            <a:r>
              <a:rPr lang="ru-RU" sz="5100" b="1" dirty="0" smtClean="0">
                <a:solidFill>
                  <a:srgbClr val="FF0000"/>
                </a:solidFill>
              </a:rPr>
              <a:t>24</a:t>
            </a:r>
            <a:r>
              <a:rPr lang="ru-RU" sz="5100" b="1" dirty="0" smtClean="0">
                <a:solidFill>
                  <a:srgbClr val="FF0000"/>
                </a:solidFill>
              </a:rPr>
              <a:t>.09.2021 </a:t>
            </a:r>
            <a:r>
              <a:rPr lang="ru-RU" sz="5100" b="1" dirty="0" smtClean="0">
                <a:solidFill>
                  <a:srgbClr val="FF0000"/>
                </a:solidFill>
              </a:rPr>
              <a:t>г.</a:t>
            </a:r>
            <a:endParaRPr lang="ru-RU" sz="51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u="sng" dirty="0" smtClean="0"/>
          </a:p>
          <a:p>
            <a:pPr>
              <a:buNone/>
            </a:pPr>
            <a:r>
              <a:rPr lang="ru-RU" sz="3600" b="1" u="sng" dirty="0" smtClean="0"/>
              <a:t>Возрастные группы: </a:t>
            </a:r>
            <a:r>
              <a:rPr lang="ru-RU" sz="3600" dirty="0" smtClean="0"/>
              <a:t>дошкольные группы. </a:t>
            </a:r>
          </a:p>
          <a:p>
            <a:pPr>
              <a:buNone/>
            </a:pPr>
            <a:r>
              <a:rPr lang="ru-RU" sz="3600" dirty="0" smtClean="0"/>
              <a:t> </a:t>
            </a:r>
          </a:p>
          <a:p>
            <a:pPr>
              <a:buNone/>
            </a:pPr>
            <a:r>
              <a:rPr lang="ru-RU" sz="3600" b="1" u="sng" dirty="0" smtClean="0"/>
              <a:t>Цель тематической недели МБДОУ </a:t>
            </a:r>
            <a:r>
              <a:rPr lang="ru-RU" sz="3600" b="1" u="sng" dirty="0" smtClean="0"/>
              <a:t> №</a:t>
            </a:r>
            <a:r>
              <a:rPr lang="ru-RU" sz="3600" b="1" u="sng" dirty="0" smtClean="0"/>
              <a:t>23</a:t>
            </a:r>
            <a:r>
              <a:rPr lang="ru-RU" sz="3600" b="1" u="sng" dirty="0" smtClean="0"/>
              <a:t>:</a:t>
            </a:r>
          </a:p>
          <a:p>
            <a:pPr>
              <a:buNone/>
            </a:pPr>
            <a:r>
              <a:rPr lang="ru-RU" dirty="0" smtClean="0"/>
              <a:t>создание </a:t>
            </a:r>
            <a:r>
              <a:rPr lang="ru-RU" dirty="0" smtClean="0"/>
              <a:t>в ДОУ </a:t>
            </a:r>
            <a:r>
              <a:rPr lang="ru-RU" dirty="0" smtClean="0"/>
              <a:t> условий</a:t>
            </a:r>
            <a:r>
              <a:rPr lang="ru-RU" dirty="0" smtClean="0"/>
              <a:t>, оптимально обеспечивающих процесс </a:t>
            </a:r>
            <a:r>
              <a:rPr lang="ru-RU" dirty="0" smtClean="0"/>
              <a:t>  формирования </a:t>
            </a:r>
            <a:r>
              <a:rPr lang="ru-RU" dirty="0" smtClean="0"/>
              <a:t>у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дошкольников </a:t>
            </a:r>
            <a:r>
              <a:rPr lang="ru-RU" dirty="0" smtClean="0"/>
              <a:t>первоначальных </a:t>
            </a:r>
            <a:r>
              <a:rPr lang="ru-RU" dirty="0" smtClean="0"/>
              <a:t> представлений </a:t>
            </a:r>
            <a:r>
              <a:rPr lang="ru-RU" dirty="0" smtClean="0"/>
              <a:t>о правилах дорожного движения и </a:t>
            </a:r>
          </a:p>
          <a:p>
            <a:pPr>
              <a:buNone/>
            </a:pPr>
            <a:r>
              <a:rPr lang="ru-RU" dirty="0" smtClean="0"/>
              <a:t>формирование у них необходимых умений и навыков, </a:t>
            </a:r>
            <a:r>
              <a:rPr lang="ru-RU" dirty="0" smtClean="0"/>
              <a:t>  выработке </a:t>
            </a:r>
            <a:r>
              <a:rPr lang="ru-RU" dirty="0" smtClean="0"/>
              <a:t>положительных,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устойчивых </a:t>
            </a:r>
            <a:r>
              <a:rPr lang="ru-RU" dirty="0" smtClean="0"/>
              <a:t>привычек безопасного </a:t>
            </a:r>
            <a:r>
              <a:rPr lang="ru-RU" dirty="0" smtClean="0"/>
              <a:t>   поведения </a:t>
            </a:r>
            <a:r>
              <a:rPr lang="ru-RU" dirty="0" smtClean="0"/>
              <a:t>на улицах города.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418785" cy="87518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В </a:t>
            </a:r>
            <a:r>
              <a:rPr lang="ru-RU" altLang="ru-RU" sz="20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МБДОУ № 23 разработан «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Совместный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план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работы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ОГИБДД, МБДОУ № 23</a:t>
            </a:r>
            <a:r>
              <a:rPr lang="ru-RU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по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профилактике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дорожно</a:t>
            </a:r>
            <a:r>
              <a:rPr lang="ru-RU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транспортного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травматизма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ru-RU" altLang="ru-RU" sz="2000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lang="ru-RU" altLang="ru-RU" sz="2000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на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 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ru-RU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021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-20</a:t>
            </a:r>
            <a:r>
              <a:rPr lang="ru-RU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22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учебный</a:t>
            </a:r>
            <a:r>
              <a:rPr lang="de-DE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de-DE" alt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год</a:t>
            </a:r>
            <a:r>
              <a:rPr lang="ru-RU" altLang="ru-RU" sz="2000" b="1" dirty="0" smtClean="0">
                <a:solidFill>
                  <a:srgbClr val="FF0000"/>
                </a:solidFill>
                <a:latin typeface="Calibri" pitchFamily="34" charset="0"/>
              </a:rPr>
              <a:t>»</a:t>
            </a:r>
            <a:r>
              <a:rPr lang="ru-RU" altLang="ru-RU" dirty="0" smtClean="0">
                <a:latin typeface="Calibri" pitchFamily="34" charset="0"/>
              </a:rPr>
              <a:t/>
            </a:r>
            <a:br>
              <a:rPr lang="ru-RU" altLang="ru-RU" dirty="0" smtClean="0">
                <a:latin typeface="Calibri" pitchFamily="34" charset="0"/>
              </a:rPr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" b="5103"/>
          <a:stretch/>
        </p:blipFill>
        <p:spPr>
          <a:xfrm rot="16200000">
            <a:off x="2111384" y="2073193"/>
            <a:ext cx="4777687" cy="38889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964488" cy="6126163"/>
          </a:xfrm>
        </p:spPr>
        <p:txBody>
          <a:bodyPr>
            <a:noAutofit/>
          </a:bodyPr>
          <a:lstStyle/>
          <a:p>
            <a:pPr indent="357188" algn="just">
              <a:buNone/>
              <a:defRPr/>
            </a:pPr>
            <a:endParaRPr lang="ru-RU" sz="2000" dirty="0" smtClean="0">
              <a:cs typeface="Arial" panose="020B0604020202020204" pitchFamily="34" charset="0"/>
            </a:endParaRPr>
          </a:p>
          <a:p>
            <a:pPr indent="357188" algn="just">
              <a:buNone/>
              <a:defRPr/>
            </a:pPr>
            <a:r>
              <a:rPr lang="ru-RU" sz="2000" dirty="0" smtClean="0">
                <a:cs typeface="Arial" panose="020B0604020202020204" pitchFamily="34" charset="0"/>
              </a:rPr>
              <a:t>В МБДОУ № 23 организована работа по </a:t>
            </a:r>
            <a:r>
              <a:rPr lang="ru-RU" altLang="ru-RU" sz="2000" dirty="0" smtClean="0">
                <a:solidFill>
                  <a:srgbClr val="111111"/>
                </a:solidFill>
                <a:latin typeface="Calibri" pitchFamily="34" charset="0"/>
                <a:cs typeface="Times New Roman" pitchFamily="18" charset="0"/>
              </a:rPr>
              <a:t> формированию у детей первоначальных  представлений о безопасности, о правилах поведения на дороге</a:t>
            </a:r>
            <a:r>
              <a:rPr lang="ru-RU" sz="2000" dirty="0" smtClean="0">
                <a:cs typeface="Arial" panose="020B0604020202020204" pitchFamily="34" charset="0"/>
              </a:rPr>
              <a:t>. Педагоги нашего детского сада считают, что соблюдение правил безопасности жизни должно стать для воспитанников осознанной необходимостью и поэтому поставили перед собой цель - формирование у воспитанников основ грамотного поведения на улице, дома, в общественных местах. Данная цель достигается за счет работы педагогов в направлениях: работа с детьми - ознакомить с основными правилами безопасности на дорогах и улицах; работа с родителями - это родительские собрания, день открытых дверей, семинары практикумы, папки – раскладушки, совместные праздники; работа с педагогами – консультации, встречи с сотрудниками ГИБДД, открытые занятия, дискуссии; работа с социумом–сотрудничество с ГИБДД, МБОУ СОШ </a:t>
            </a:r>
            <a:r>
              <a:rPr lang="ru-RU" sz="2000" smtClean="0">
                <a:cs typeface="Arial" panose="020B0604020202020204" pitchFamily="34" charset="0"/>
              </a:rPr>
              <a:t>№ 23. В </a:t>
            </a:r>
            <a:r>
              <a:rPr lang="ru-RU" sz="2000" dirty="0" smtClean="0">
                <a:cs typeface="Arial" panose="020B0604020202020204" pitchFamily="34" charset="0"/>
              </a:rPr>
              <a:t>МБДОУ № 23 в методическом кабинете создана мини библиотека «Грамотный пешеход», которая содержит художественную литературу для дошкольников, методическую литературу для педагогов, а также материалы для проведения консультаций для родителей, наглядный материал.</a:t>
            </a:r>
          </a:p>
          <a:p>
            <a:pPr>
              <a:buNone/>
            </a:pPr>
            <a:endParaRPr lang="ru-RU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170445"/>
              </p:ext>
            </p:extLst>
          </p:nvPr>
        </p:nvGraphicFramePr>
        <p:xfrm>
          <a:off x="251520" y="260648"/>
          <a:ext cx="8712968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выставки литературы в методическом кабинете по теме безопасности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9" name="Picture 2" descr="C:\Users\user\Desktop\МЕСЯЧНИКИ ОТЧЕТЫ ПО МЕСЯЧНИКАМ\мсесячник фото безопасность\IMG_0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796" y="967780"/>
            <a:ext cx="396044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User\Desktop\МЕСЯЧНИКИ ОТЧЕТЫ ПО МЕСЯЧНИКАМ\Новая папка\IMG_0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933056"/>
            <a:ext cx="4176464" cy="261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410605"/>
              </p:ext>
            </p:extLst>
          </p:nvPr>
        </p:nvGraphicFramePr>
        <p:xfrm>
          <a:off x="251520" y="332656"/>
          <a:ext cx="8712968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1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4528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РППС</a:t>
                      </a:r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группах по теме ПДД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831313"/>
            <a:ext cx="30963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User\Desktop\IMG_20191015_091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862678"/>
            <a:ext cx="2880320" cy="256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User\Desktop\IMG_20191015_091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3771" y="3860743"/>
            <a:ext cx="295232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User\Desktop\IMG_20191015_0912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1843" y="3809037"/>
            <a:ext cx="280831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332227"/>
              </p:ext>
            </p:extLst>
          </p:nvPr>
        </p:nvGraphicFramePr>
        <p:xfrm>
          <a:off x="251520" y="260648"/>
          <a:ext cx="8712968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Тематические беседы с воспитанниками по ПДД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1" name="Picture 2" descr="C:\Users\user\Desktop\МЕСЯЧНИКИ ОТЧЕТЫ ПО МЕСЯЧНИКАМ\мсесячник фото безопасность\IMG_0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847661"/>
            <a:ext cx="295232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416" y="836712"/>
            <a:ext cx="309094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169" y="866583"/>
            <a:ext cx="2914141" cy="2490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6450113"/>
              </p:ext>
            </p:extLst>
          </p:nvPr>
        </p:nvGraphicFramePr>
        <p:xfrm>
          <a:off x="251520" y="260648"/>
          <a:ext cx="8712968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Фото-отчет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Рассматривание иллюстраций, сюжетных картинок о правилах дорожного движения,  о транспорте, о профессии водителя и т.д.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6899-A07C-4AE3-9387-B882C5D9CAAA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Picture 3" descr="C:\Users\user\Desktop\МЕСЯЧНИКИ ОТЧЕТЫ ПО МЕСЯЧНИКАМ\мсесячник фото безопасность\IMG_0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9669" y="908720"/>
            <a:ext cx="288032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C:\Users\User\Desktop\МЕСЯЧНИКИ ОТЧЕТЫ ПО МЕСЯЧНИКАМ\Новая папка\IMG_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2078" y="916732"/>
            <a:ext cx="2880320" cy="247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C:\Users\User\Desktop\МЕСЯЧНИКИ ОТЧЕТЫ ПО МЕСЯЧНИКАМ\Новая папка\IMG_0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0070" y="3783583"/>
            <a:ext cx="3024336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9669" y="3772890"/>
            <a:ext cx="2952328" cy="2394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489</TotalTime>
  <Words>447</Words>
  <Application>Microsoft Office PowerPoint</Application>
  <PresentationFormat>Экран (4:3)</PresentationFormat>
  <Paragraphs>167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Batang</vt:lpstr>
      <vt:lpstr>Calibri</vt:lpstr>
      <vt:lpstr>Times New Roman</vt:lpstr>
      <vt:lpstr>Trebuchet MS</vt:lpstr>
      <vt:lpstr>Wingdings 3</vt:lpstr>
      <vt:lpstr>Аспект</vt:lpstr>
      <vt:lpstr>ОТЧЕТ О ПРОВЕДЕНИИ НЕДЕЛИ ПДД  МБДОУ №23  «АЗБУКА БЕЗОПАСНОСТИ»</vt:lpstr>
      <vt:lpstr>Презентация PowerPoint</vt:lpstr>
      <vt:lpstr>Презентация PowerPoint</vt:lpstr>
      <vt:lpstr>В МБДОУ № 23 разработан «Совместный план работы ОГИБДД, МБДОУ № 23  по профилактике дорожно -транспортного травматизма   на 2021-2022 учебный год»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: БЖД для детей</dc:title>
  <dc:creator>elena_000</dc:creator>
  <cp:lastModifiedBy>Пользователь Windows</cp:lastModifiedBy>
  <cp:revision>59</cp:revision>
  <dcterms:created xsi:type="dcterms:W3CDTF">2014-05-28T16:03:13Z</dcterms:created>
  <dcterms:modified xsi:type="dcterms:W3CDTF">2021-09-28T14:03:17Z</dcterms:modified>
</cp:coreProperties>
</file>