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284" r:id="rId2"/>
    <p:sldId id="322" r:id="rId3"/>
    <p:sldId id="320" r:id="rId4"/>
    <p:sldId id="285" r:id="rId5"/>
    <p:sldId id="327" r:id="rId6"/>
    <p:sldId id="290" r:id="rId7"/>
    <p:sldId id="291" r:id="rId8"/>
    <p:sldId id="282" r:id="rId9"/>
    <p:sldId id="328" r:id="rId10"/>
    <p:sldId id="329" r:id="rId11"/>
    <p:sldId id="330" r:id="rId12"/>
    <p:sldId id="331" r:id="rId13"/>
    <p:sldId id="332" r:id="rId14"/>
    <p:sldId id="333" r:id="rId15"/>
    <p:sldId id="334" r:id="rId16"/>
    <p:sldId id="337" r:id="rId17"/>
    <p:sldId id="339" r:id="rId18"/>
    <p:sldId id="301" r:id="rId19"/>
    <p:sldId id="296" r:id="rId20"/>
    <p:sldId id="302" r:id="rId21"/>
    <p:sldId id="303" r:id="rId22"/>
    <p:sldId id="304" r:id="rId23"/>
    <p:sldId id="305" r:id="rId24"/>
    <p:sldId id="306" r:id="rId25"/>
    <p:sldId id="307" r:id="rId26"/>
    <p:sldId id="308" r:id="rId27"/>
    <p:sldId id="309" r:id="rId28"/>
    <p:sldId id="336" r:id="rId29"/>
    <p:sldId id="335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AFAF8"/>
    <a:srgbClr val="D9D9FF"/>
    <a:srgbClr val="82D317"/>
    <a:srgbClr val="C9C9FF"/>
    <a:srgbClr val="000099"/>
    <a:srgbClr val="D9F5FF"/>
    <a:srgbClr val="E5E5FF"/>
    <a:srgbClr val="3737FF"/>
    <a:srgbClr val="FFFF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43" autoAdjust="0"/>
  </p:normalViewPr>
  <p:slideViewPr>
    <p:cSldViewPr>
      <p:cViewPr varScale="1">
        <p:scale>
          <a:sx n="109" d="100"/>
          <a:sy n="109" d="100"/>
        </p:scale>
        <p:origin x="129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36"/>
    </p:cViewPr>
  </p:sorterViewPr>
  <p:notesViewPr>
    <p:cSldViewPr>
      <p:cViewPr varScale="1">
        <p:scale>
          <a:sx n="60" d="100"/>
          <a:sy n="60" d="100"/>
        </p:scale>
        <p:origin x="-249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3C31F08-D744-46E0-962C-474CC15D4326}" type="datetimeFigureOut">
              <a:rPr lang="ru-RU"/>
              <a:pPr>
                <a:defRPr/>
              </a:pPr>
              <a:t>05.04.2022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C860D0C-234C-4514-A769-6596C1E088F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30052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5F5BD12-DCEC-4269-84DB-9B3E17DF056D}" type="datetimeFigureOut">
              <a:rPr lang="ru-RU"/>
              <a:pPr>
                <a:defRPr/>
              </a:pPr>
              <a:t>05.04.2022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9F2B1D-CBE1-4544-8A30-B12B2A6BC5C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29206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9F2B1D-CBE1-4544-8A30-B12B2A6BC5C1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6969E-8CFE-4885-91E1-D3C336547D51}" type="datetime1">
              <a:rPr lang="ru-RU" smtClean="0"/>
              <a:pPr>
                <a:defRPr/>
              </a:pPr>
              <a:t>05.04.2022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A479B-8BF0-4FCB-8BA8-CB5223DD615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CB163-0221-45FD-B866-843CAFB0EBB0}" type="datetime1">
              <a:rPr lang="ru-RU" smtClean="0"/>
              <a:pPr>
                <a:defRPr/>
              </a:pPr>
              <a:t>05.04.2022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4C49F-0C8E-4A1C-A0FB-7425CD3A6A2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0D7AA-5875-4597-9EE1-6395723BAE63}" type="datetime1">
              <a:rPr lang="ru-RU" smtClean="0"/>
              <a:pPr>
                <a:defRPr/>
              </a:pPr>
              <a:t>05.04.2022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B5E17-61D8-4377-BB59-800E3237A84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BC2CA-5CDA-4F0C-AF03-FFB034677238}" type="datetime1">
              <a:rPr lang="ru-RU" smtClean="0"/>
              <a:pPr>
                <a:defRPr/>
              </a:pPr>
              <a:t>05.04.2022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416BD-0D13-459E-AEC6-89E895BFEED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94824-DEF9-4B0D-825A-6346D0D3BC87}" type="datetime1">
              <a:rPr lang="ru-RU" smtClean="0"/>
              <a:pPr>
                <a:defRPr/>
              </a:pPr>
              <a:t>05.04.2022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982BC-C11F-4666-9411-2D3D132696B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0A271-FA8A-46C1-B13A-1ACD4F1BFB66}" type="datetime1">
              <a:rPr lang="ru-RU" smtClean="0"/>
              <a:pPr>
                <a:defRPr/>
              </a:pPr>
              <a:t>05.04.2022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8D6F4-0970-4280-92D8-1F5B9C1E571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F7DB3-FFDA-4DF9-9FC2-EDD6507F1E26}" type="datetime1">
              <a:rPr lang="ru-RU" smtClean="0"/>
              <a:pPr>
                <a:defRPr/>
              </a:pPr>
              <a:t>05.04.2022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75F25-CD5B-4A0F-89AA-1FA0E76F428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A8289-D024-4845-B854-B3160892FD5F}" type="datetime1">
              <a:rPr lang="ru-RU" smtClean="0"/>
              <a:pPr>
                <a:defRPr/>
              </a:pPr>
              <a:t>05.04.2022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E9A04-A801-4056-B198-B4EE97E8B0F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9CC71-426F-40CB-8645-3103D6CB798A}" type="datetime1">
              <a:rPr lang="ru-RU" smtClean="0"/>
              <a:pPr>
                <a:defRPr/>
              </a:pPr>
              <a:t>05.04.2022</a:t>
            </a:fld>
            <a:endParaRPr lang="ru-RU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B3912-DA76-44F8-BF9D-9164A8DAC93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0DF18-7798-4FEF-B26C-C861D3A945A1}" type="datetime1">
              <a:rPr lang="ru-RU" smtClean="0"/>
              <a:pPr>
                <a:defRPr/>
              </a:pPr>
              <a:t>05.04.2022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B97A1-0268-48FA-AA1C-98C690DADD6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D57DD-1D23-4539-8893-82ACDBB2C441}" type="datetime1">
              <a:rPr lang="ru-RU" smtClean="0"/>
              <a:pPr>
                <a:defRPr/>
              </a:pPr>
              <a:t>05.04.2022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2CC9C-5267-448A-8377-406A1AE6570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alphaModFix amt="75000"/>
            <a:lum bright="49000" contrast="-2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fld id="{D267EA2B-010E-45D4-961F-E4D3A70130AF}" type="datetime1">
              <a:rPr lang="ru-RU" smtClean="0"/>
              <a:pPr>
                <a:defRPr/>
              </a:pPr>
              <a:t>05.04.2022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fld id="{0B08256E-D380-424F-9C9D-63109378F74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&#1054;&#1058;&#1063;&#1045;&#1058;%20&#1086;%20&#1087;&#1088;&#1086;&#1074;&#1077;&#1076;&#1077;&#1085;&#1080;&#1080;%20&#1085;&#1077;&#1076;&#1077;&#1083;&#1080;%20&#1055;&#1044;&#1044;%2020-24.09.2021%20%20&#1044;&#1054;&#1059;%20&#8470;23.pptx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hyperlink" Target="http://t242019.dou.obrazovanie33.ru/news/23077-aktsiya-pristegni-samoe-dorogoe-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29.jpeg"/><Relationship Id="rId7" Type="http://schemas.openxmlformats.org/officeDocument/2006/relationships/hyperlink" Target="&#1041;&#1091;&#1083;&#1072;&#1093;%20&#1045;.&#1042;.%20&#1044;&#1086;&#1096;&#1082;&#1086;&#1083;&#1103;&#1090;&#1072;%20&#1086;%20&#1055;&#1044;&#1044;.mov" TargetMode="External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emf"/><Relationship Id="rId11" Type="http://schemas.openxmlformats.org/officeDocument/2006/relationships/image" Target="../media/image28.emf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3.bin"/><Relationship Id="rId4" Type="http://schemas.openxmlformats.org/officeDocument/2006/relationships/hyperlink" Target="&#1058;&#1077;&#1088;&#1077;&#1093;&#1086;&#1074;&#1072;%20&#1051;.&#1053;.%20&#1047;&#1072;&#1097;&#1080;&#1090;&#1080;&#1084;%20&#1076;&#1077;&#1090;&#1077;&#1081;%20&#1074;&#1084;&#1077;&#1089;&#1090;&#1077;.mp4" TargetMode="External"/><Relationship Id="rId9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7.jpeg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1000100" y="2071678"/>
            <a:ext cx="76438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48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C6FF315-4970-457A-AEC3-8CDDE61166EA}"/>
              </a:ext>
            </a:extLst>
          </p:cNvPr>
          <p:cNvSpPr/>
          <p:nvPr/>
        </p:nvSpPr>
        <p:spPr>
          <a:xfrm>
            <a:off x="775585" y="942868"/>
            <a:ext cx="750099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spc="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Родительское собрание </a:t>
            </a:r>
          </a:p>
          <a:p>
            <a:pPr algn="ctr">
              <a:defRPr/>
            </a:pPr>
            <a:r>
              <a:rPr lang="ru-RU" sz="3200" b="1" spc="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«Вместе </a:t>
            </a:r>
          </a:p>
          <a:p>
            <a:pPr algn="ctr">
              <a:defRPr/>
            </a:pPr>
            <a:r>
              <a:rPr lang="ru-RU" sz="3200" b="1" spc="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- за безопасность дорожного движения!»</a:t>
            </a:r>
            <a:endParaRPr lang="ru-RU" sz="3200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D6219D-F41D-4981-BF97-539557208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04971"/>
            <a:ext cx="9144000" cy="38530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143304-0765-4C1C-864C-5F9FFC60B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</a:t>
            </a:r>
            <a:br>
              <a:rPr lang="ru-RU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«Социально-коммуникативное развитие»</a:t>
            </a:r>
            <a:br>
              <a:rPr lang="ru-RU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деятельность с детьми 6-7 лет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CC2443-5973-4ACE-9218-93007CF3AA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основ безопасности:</a:t>
            </a:r>
          </a:p>
          <a:p>
            <a:pPr marL="0" indent="0" algn="just">
              <a:buNone/>
            </a:pPr>
            <a:endParaRPr lang="ru-RU" sz="18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формировать навыки безопасного поведения на дорогах. </a:t>
            </a:r>
          </a:p>
          <a:p>
            <a:pPr algn="just"/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Систематизировать знания детей об устройстве улицы, о дорожном движении. </a:t>
            </a:r>
          </a:p>
          <a:p>
            <a:pPr algn="just"/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Знакомить с понятиями «площадь», «бульвар», «проспект». Продолжать знакомить с дорожными знаками — предупреждающими, запрещающими и информационно-указательными. </a:t>
            </a:r>
          </a:p>
          <a:p>
            <a:pPr algn="just"/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представления детей о работе </a:t>
            </a: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ОГИБДД</a:t>
            </a: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Подводить детей к осознанию необходимости соблюдать правила дорожного движения. </a:t>
            </a:r>
          </a:p>
          <a:p>
            <a:pPr algn="just"/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культуру поведения на улице и в общественном транспорте.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ACBDDE6-A2DC-4B94-ADD9-E0FDBC7A2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6416BD-0D13-459E-AEC6-89E895BFEEDB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67170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FF9A61D-CDF5-4AD5-AAE3-47F79FAE6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6416BD-0D13-459E-AEC6-89E895BFEEDB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BEB69E-53FB-40BB-82C4-2B797DFDB9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63" t="20600" r="28333" b="17801"/>
          <a:stretch/>
        </p:blipFill>
        <p:spPr>
          <a:xfrm>
            <a:off x="179512" y="116632"/>
            <a:ext cx="2952328" cy="41764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FA2961-8D57-4D7E-A674-7C309E8DF7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88" t="20601" r="63679" b="22000"/>
          <a:stretch/>
        </p:blipFill>
        <p:spPr>
          <a:xfrm>
            <a:off x="6444208" y="116632"/>
            <a:ext cx="2520279" cy="38884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6528E9E-304B-431D-BB0B-96608A276F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t="9052" r="10887" b="1990"/>
          <a:stretch/>
        </p:blipFill>
        <p:spPr>
          <a:xfrm>
            <a:off x="3350035" y="3124001"/>
            <a:ext cx="2952328" cy="359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743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9A10F731-7255-406E-B7C1-9ED9ABB8A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6BC2CA-5CDA-4F0C-AF03-FFB034677238}" type="datetime1">
              <a:rPr lang="ru-RU" smtClean="0"/>
              <a:pPr>
                <a:defRPr/>
              </a:pPr>
              <a:t>05.04.2022</a:t>
            </a:fld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5EB0C60-3ADE-45DC-A6AA-3ECAF1DB4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45425"/>
            <a:ext cx="2133600" cy="365125"/>
          </a:xfrm>
        </p:spPr>
        <p:txBody>
          <a:bodyPr/>
          <a:lstStyle/>
          <a:p>
            <a:pPr>
              <a:defRPr/>
            </a:pPr>
            <a:fld id="{0C6416BD-0D13-459E-AEC6-89E895BFEEDB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C44C56-28CD-4037-84E8-9FA0872018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3" r="13775"/>
          <a:stretch/>
        </p:blipFill>
        <p:spPr>
          <a:xfrm>
            <a:off x="2189619" y="13526"/>
            <a:ext cx="5256584" cy="36450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54A008-33FA-4D75-9C81-3594150FB5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88" t="22001" r="16926" b="14444"/>
          <a:stretch/>
        </p:blipFill>
        <p:spPr>
          <a:xfrm>
            <a:off x="702438" y="3766050"/>
            <a:ext cx="2411760" cy="295542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8E3B18-F759-4C6A-80F4-40516B5BEC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88" t="20601" r="18501" b="8533"/>
          <a:stretch/>
        </p:blipFill>
        <p:spPr>
          <a:xfrm>
            <a:off x="2581235" y="3744196"/>
            <a:ext cx="2297832" cy="29554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7563CDC-8DC3-4FEC-BEDE-82576362DF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825" t="12200" r="34854" b="16933"/>
          <a:stretch/>
        </p:blipFill>
        <p:spPr>
          <a:xfrm>
            <a:off x="4610450" y="3755123"/>
            <a:ext cx="2361456" cy="29554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0B43E75-4277-47A5-8182-CF4C8B0A24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038" t="12201" r="34854" b="15001"/>
          <a:stretch/>
        </p:blipFill>
        <p:spPr>
          <a:xfrm>
            <a:off x="6757864" y="3766049"/>
            <a:ext cx="2133600" cy="295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222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000FF3-0371-42C2-8ADB-C3A59838E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городских акциях, тематических неделях, месячниках ПДД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2507A00-F1FE-4E27-91C3-29E08712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6416BD-0D13-459E-AEC6-89E895BFEEDB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pic>
        <p:nvPicPr>
          <p:cNvPr id="7" name="Рисунок 6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58EACAC0-A77F-46FF-8E02-C432F939D9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400" t="20601" r="11413" b="14444"/>
          <a:stretch/>
        </p:blipFill>
        <p:spPr>
          <a:xfrm>
            <a:off x="179512" y="1196752"/>
            <a:ext cx="4680520" cy="3340967"/>
          </a:xfrm>
          <a:prstGeom prst="rect">
            <a:avLst/>
          </a:prstGeom>
        </p:spPr>
      </p:pic>
      <p:pic>
        <p:nvPicPr>
          <p:cNvPr id="8" name="Рисунок 7">
            <a:hlinkClick r:id="rId4"/>
            <a:extLst>
              <a:ext uri="{FF2B5EF4-FFF2-40B4-BE49-F238E27FC236}">
                <a16:creationId xmlns:a16="http://schemas.microsoft.com/office/drawing/2014/main" id="{68148EE9-F834-4799-B517-CBB1285D2E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62" r="8037" b="15001"/>
          <a:stretch/>
        </p:blipFill>
        <p:spPr>
          <a:xfrm>
            <a:off x="5076056" y="3891405"/>
            <a:ext cx="3744416" cy="282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226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000FF3-0371-42C2-8ADB-C3A59838E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городских конкурсах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2507A00-F1FE-4E27-91C3-29E08712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6416BD-0D13-459E-AEC6-89E895BFEEDB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57B8AA-4DFA-422E-A296-1BFB17888C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287" y="692696"/>
            <a:ext cx="2808312" cy="3181010"/>
          </a:xfrm>
          <a:prstGeom prst="rect">
            <a:avLst/>
          </a:prstGeom>
        </p:spPr>
      </p:pic>
      <p:graphicFrame>
        <p:nvGraphicFramePr>
          <p:cNvPr id="10" name="Объект 9">
            <a:hlinkClick r:id="rId4" action="ppaction://hlinkfile"/>
            <a:extLst>
              <a:ext uri="{FF2B5EF4-FFF2-40B4-BE49-F238E27FC236}">
                <a16:creationId xmlns:a16="http://schemas.microsoft.com/office/drawing/2014/main" id="{ABEED960-B1F1-4CCB-A780-3DF1E36DEC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5697702"/>
              </p:ext>
            </p:extLst>
          </p:nvPr>
        </p:nvGraphicFramePr>
        <p:xfrm>
          <a:off x="95120" y="3774179"/>
          <a:ext cx="2851150" cy="29674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Acrobat Document" r:id="rId5" imgW="5505151" imgH="7848244" progId="AcroExch.Document.DC">
                  <p:embed/>
                </p:oleObj>
              </mc:Choice>
              <mc:Fallback>
                <p:oleObj name="Acrobat Document" r:id="rId5" imgW="5505151" imgH="784824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5120" y="3774179"/>
                        <a:ext cx="2851150" cy="29674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>
            <a:hlinkClick r:id="rId7" action="ppaction://hlinkfile"/>
            <a:extLst>
              <a:ext uri="{FF2B5EF4-FFF2-40B4-BE49-F238E27FC236}">
                <a16:creationId xmlns:a16="http://schemas.microsoft.com/office/drawing/2014/main" id="{24B90279-7AFA-4E10-A672-B9FAFEF342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7531546"/>
              </p:ext>
            </p:extLst>
          </p:nvPr>
        </p:nvGraphicFramePr>
        <p:xfrm>
          <a:off x="5983210" y="2132894"/>
          <a:ext cx="2851150" cy="3181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Acrobat Document" r:id="rId8" imgW="5505151" imgH="7848244" progId="AcroExch.Document.DC">
                  <p:embed/>
                </p:oleObj>
              </mc:Choice>
              <mc:Fallback>
                <p:oleObj name="Acrobat Document" r:id="rId8" imgW="5505151" imgH="784824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983210" y="2132894"/>
                        <a:ext cx="2851150" cy="3181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0A3DA06F-C007-4426-B592-443C150FF5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9110078"/>
              </p:ext>
            </p:extLst>
          </p:nvPr>
        </p:nvGraphicFramePr>
        <p:xfrm>
          <a:off x="3059881" y="3873706"/>
          <a:ext cx="2808312" cy="2880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Acrobat Document" r:id="rId10" imgW="5667126" imgH="8019694" progId="AcroExch.Document.DC">
                  <p:embed/>
                </p:oleObj>
              </mc:Choice>
              <mc:Fallback>
                <p:oleObj name="Acrobat Document" r:id="rId10" imgW="5667126" imgH="80196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059881" y="3873706"/>
                        <a:ext cx="2808312" cy="28803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D67C07-EF91-47CF-8229-C9B4463E6F7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4801" t="20600" r="46850" b="9402"/>
          <a:stretch/>
        </p:blipFill>
        <p:spPr>
          <a:xfrm>
            <a:off x="126322" y="731003"/>
            <a:ext cx="2819947" cy="296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266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752ACB-798B-457C-B9AE-A97D5EE62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08" y="274638"/>
            <a:ext cx="8856984" cy="562074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городской заочной игре-викторине </a:t>
            </a:r>
            <a:br>
              <a:rPr lang="ru-RU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«Дорога и дети»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948164D-B550-4445-9096-A930023C4A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471" t="14950" r="37471" b="21410"/>
          <a:stretch/>
        </p:blipFill>
        <p:spPr>
          <a:xfrm>
            <a:off x="143508" y="980728"/>
            <a:ext cx="2016224" cy="3096344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3774697-8D83-4EB4-928D-CCC4C7D0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6416BD-0D13-459E-AEC6-89E895BFEEDB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4AD8B8-092B-4728-8216-A38C1AA381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22951" r="37400" b="15369"/>
          <a:stretch/>
        </p:blipFill>
        <p:spPr>
          <a:xfrm>
            <a:off x="2159979" y="980728"/>
            <a:ext cx="2016224" cy="30963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301D0B-C1B5-43BC-A987-B6EE912F1C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400" t="16401" r="38188" b="20600"/>
          <a:stretch/>
        </p:blipFill>
        <p:spPr>
          <a:xfrm>
            <a:off x="4751773" y="980728"/>
            <a:ext cx="2232248" cy="30963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1053D22-D9B8-4433-BC65-4B8AC1DB78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400" t="23400" r="37401" b="13601"/>
          <a:stretch/>
        </p:blipFill>
        <p:spPr>
          <a:xfrm>
            <a:off x="6996526" y="980728"/>
            <a:ext cx="2003966" cy="30963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2E8134A-6549-4ACC-A921-52537FC60D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312" t="21305" r="29526" b="36087"/>
          <a:stretch/>
        </p:blipFill>
        <p:spPr>
          <a:xfrm>
            <a:off x="251520" y="4354003"/>
            <a:ext cx="3816424" cy="231513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D47908E-4154-454A-BE1C-56E653E5D1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951" t="17800" r="48034" b="12201"/>
          <a:stretch/>
        </p:blipFill>
        <p:spPr>
          <a:xfrm rot="5400000">
            <a:off x="5664561" y="3493556"/>
            <a:ext cx="2315130" cy="414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368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752ACB-798B-457C-B9AE-A97D5EE62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08" y="274638"/>
            <a:ext cx="8856984" cy="562074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инспектора </a:t>
            </a:r>
            <a:r>
              <a:rPr lang="ru-RU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ОГИБДД  - Ю. А. </a:t>
            </a:r>
            <a:r>
              <a:rPr lang="ru-RU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Демчан</a:t>
            </a:r>
            <a:r>
              <a:rPr lang="ru-RU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проведении образовательной деятельности по правилам дорожного движения</a:t>
            </a:r>
            <a:endParaRPr lang="ru-RU" sz="2800" b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3774697-8D83-4EB4-928D-CCC4C7D0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6416BD-0D13-459E-AEC6-89E895BFEEDB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98577"/>
            <a:ext cx="4032448" cy="2703424"/>
          </a:xfrm>
          <a:prstGeom prst="rect">
            <a:avLst/>
          </a:prstGeom>
        </p:spPr>
      </p:pic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412776"/>
            <a:ext cx="3585633" cy="2689225"/>
          </a:xfr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79" y="4509120"/>
            <a:ext cx="3585633" cy="224318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93096"/>
            <a:ext cx="4032448" cy="240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8044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752ACB-798B-457C-B9AE-A97D5EE62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08" y="274638"/>
            <a:ext cx="8856984" cy="562074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инспектора </a:t>
            </a:r>
            <a:r>
              <a:rPr lang="ru-RU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ОГИБДД  - Ю. А. </a:t>
            </a:r>
            <a:r>
              <a:rPr lang="ru-RU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Демчан</a:t>
            </a:r>
            <a:r>
              <a:rPr lang="ru-RU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проведении образовательной деятельности по правилам дорожного движения</a:t>
            </a:r>
            <a:endParaRPr lang="ru-RU" sz="2800" b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3774697-8D83-4EB4-928D-CCC4C7D0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6416BD-0D13-459E-AEC6-89E895BFEEDB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340767"/>
            <a:ext cx="4041998" cy="26642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476" y="1340769"/>
            <a:ext cx="4035902" cy="26642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271027"/>
            <a:ext cx="4041998" cy="24504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476" y="4271028"/>
            <a:ext cx="4035902" cy="245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137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1472" y="142852"/>
            <a:ext cx="32964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n w="50800">
                  <a:noFill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ВИКТОРИНА </a:t>
            </a:r>
            <a:endParaRPr lang="ru-RU" sz="3600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3968" y="0"/>
            <a:ext cx="48600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n w="50800">
                  <a:noFill/>
                </a:ln>
                <a:solidFill>
                  <a:srgbClr val="C00000"/>
                </a:solidFill>
              </a:rPr>
              <a:t>ДЛЯ РОДИТЕЛЕЙ</a:t>
            </a:r>
          </a:p>
        </p:txBody>
      </p:sp>
      <p:pic>
        <p:nvPicPr>
          <p:cNvPr id="5" name="Picture 4" descr="http://omskmedia.ru/competiton/images/f754877b6dc54d505da3d137808aaaf0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4346" y="1857364"/>
            <a:ext cx="2000232" cy="362902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143240" y="2000240"/>
            <a:ext cx="35004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>
                <a:ln w="317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Bookman Old Style" pitchFamily="18" charset="0"/>
              </a:rPr>
              <a:t>красный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14678" y="2928934"/>
            <a:ext cx="29289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>
                <a:ln w="3175">
                  <a:solidFill>
                    <a:schemeClr val="bg1">
                      <a:lumMod val="95000"/>
                    </a:schemeClr>
                  </a:solidFill>
                </a:ln>
                <a:gradFill flip="none" rotWithShape="1">
                  <a:gsLst>
                    <a:gs pos="0">
                      <a:srgbClr val="FFFF00">
                        <a:shade val="30000"/>
                        <a:satMod val="115000"/>
                      </a:srgbClr>
                    </a:gs>
                    <a:gs pos="50000">
                      <a:srgbClr val="FFFF00">
                        <a:shade val="67500"/>
                        <a:satMod val="115000"/>
                      </a:srgbClr>
                    </a:gs>
                    <a:gs pos="100000">
                      <a:srgbClr val="FFFF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Bookman Old Style" pitchFamily="18" charset="0"/>
              </a:rPr>
              <a:t>жёлтый</a:t>
            </a:r>
            <a:endParaRPr lang="ru-RU" sz="4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14678" y="4000504"/>
            <a:ext cx="28575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>
                <a:ln w="3175">
                  <a:solidFill>
                    <a:schemeClr val="bg1"/>
                  </a:solidFill>
                </a:ln>
                <a:solidFill>
                  <a:srgbClr val="0BA525"/>
                </a:solidFill>
                <a:latin typeface="Bookman Old Style" pitchFamily="18" charset="0"/>
              </a:rPr>
              <a:t>зелёный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6E79AB-E9F5-45CE-B266-231E48C18EC5}" type="datetime1">
              <a:rPr lang="ru-RU" smtClean="0"/>
              <a:pPr>
                <a:defRPr/>
              </a:pPr>
              <a:t>05.04.2022</a:t>
            </a:fld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3B3912-DA76-44F8-BF9D-9164A8DAC93D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pic>
        <p:nvPicPr>
          <p:cNvPr id="5" name="Рисунок 4" descr="Рисунок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85720" y="214290"/>
            <a:ext cx="8572560" cy="6429420"/>
          </a:xfrm>
          <a:prstGeom prst="roundRect">
            <a:avLst/>
          </a:prstGeom>
          <a:solidFill>
            <a:srgbClr val="D3F9FD">
              <a:alpha val="72000"/>
            </a:srgb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Вам предлагается ответить на   вопросы.</a:t>
            </a:r>
          </a:p>
          <a:p>
            <a:pPr algn="ctr">
              <a:lnSpc>
                <a:spcPct val="200000"/>
              </a:lnSpc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каждый вопрос дается 3 ответа. Из них только один верный.</a:t>
            </a:r>
          </a:p>
          <a:p>
            <a:pPr algn="ctr">
              <a:lnSpc>
                <a:spcPct val="200000"/>
              </a:lnSpc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вы ответили верно, загорится зеленый свет на светофоре.</a:t>
            </a:r>
          </a:p>
          <a:p>
            <a:pPr algn="ctr">
              <a:lnSpc>
                <a:spcPct val="200000"/>
              </a:lnSpc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ответ неверный – загорится желтый или красный свет светофора.</a:t>
            </a:r>
          </a:p>
          <a:p>
            <a:pPr algn="ctr">
              <a:lnSpc>
                <a:spcPct val="200000"/>
              </a:lnSpc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ответ верен – иди дальше. </a:t>
            </a:r>
          </a:p>
          <a:p>
            <a:pPr algn="ctr">
              <a:lnSpc>
                <a:spcPct val="200000"/>
              </a:lnSpc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неверен – найди правильный вариант и запомни.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857224" y="357166"/>
            <a:ext cx="7643866" cy="6000792"/>
          </a:xfrm>
          <a:prstGeom prst="roundRect">
            <a:avLst/>
          </a:prstGeom>
          <a:solidFill>
            <a:schemeClr val="bg1">
              <a:lumMod val="95000"/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971600" y="158243"/>
            <a:ext cx="7243737" cy="5416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9263">
              <a:tabLst>
                <a:tab pos="457200" algn="l"/>
              </a:tabLst>
            </a:pP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263" algn="just">
              <a:tabLst>
                <a:tab pos="457200" algn="l"/>
              </a:tabLst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cs typeface="Times New Roman" panose="02020603050405020304" pitchFamily="18" charset="0"/>
              </a:rPr>
              <a:t>Организация совместной деятельности родителей, детей,</a:t>
            </a:r>
          </a:p>
          <a:p>
            <a:pPr algn="just">
              <a:tabLst>
                <a:tab pos="457200" algn="l"/>
              </a:tabLst>
            </a:pPr>
            <a:r>
              <a:rPr lang="ru-RU" dirty="0">
                <a:cs typeface="Times New Roman" panose="02020603050405020304" pitchFamily="18" charset="0"/>
              </a:rPr>
              <a:t>воспитателей,  специалистов </a:t>
            </a:r>
            <a:r>
              <a:rPr lang="ru-RU" dirty="0" smtClean="0">
                <a:cs typeface="Times New Roman" panose="02020603050405020304" pitchFamily="18" charset="0"/>
              </a:rPr>
              <a:t>ОГИБДД</a:t>
            </a:r>
            <a:r>
              <a:rPr lang="ru-RU" b="1" dirty="0" smtClean="0">
                <a:cs typeface="Times New Roman" panose="02020603050405020304" pitchFamily="18" charset="0"/>
              </a:rPr>
              <a:t> </a:t>
            </a:r>
            <a:r>
              <a:rPr lang="ru-RU" dirty="0">
                <a:cs typeface="Times New Roman" panose="02020603050405020304" pitchFamily="18" charset="0"/>
              </a:rPr>
              <a:t>по профилактике детского дорожно-транспортного травматизма, </a:t>
            </a:r>
            <a:r>
              <a:rPr lang="ru-RU" dirty="0" smtClean="0">
                <a:cs typeface="Times New Roman" panose="02020603050405020304" pitchFamily="18" charset="0"/>
              </a:rPr>
              <a:t>повышение </a:t>
            </a:r>
            <a:r>
              <a:rPr lang="ru-RU" dirty="0">
                <a:cs typeface="Times New Roman" panose="02020603050405020304" pitchFamily="18" charset="0"/>
              </a:rPr>
              <a:t>культуры участников дорожного движения.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    Задачи: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dirty="0"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Побудить родителей задуматься о том, что соблюдение ПДД - самое главное для сохранения жизни и здоровья их детей.</a:t>
            </a:r>
            <a:endParaRPr lang="ru-RU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Активизировать знания родителей об особенностях обучения детей правилам безопасного поведения.</a:t>
            </a:r>
            <a:endParaRPr lang="ru-RU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Познакомить родителей  с о</a:t>
            </a:r>
            <a:r>
              <a:rPr lang="ru-RU" dirty="0"/>
              <a:t>рганизацией работы по профилактике детского дорожно-транспортного травматизма в МБДОУ №23.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Формировать готовность родителей к сотрудничеству с педагогами</a:t>
            </a:r>
            <a:r>
              <a:rPr 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  и специалистами </a:t>
            </a:r>
            <a:r>
              <a:rPr lang="ru-RU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ОГИБДД  </a:t>
            </a:r>
            <a:r>
              <a:rPr 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о проблемам развития у детей навыков безопасного поведения.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2AA173-F96F-40BE-B64B-D5ADA94CBA4D}" type="datetime1">
              <a:rPr lang="ru-RU" smtClean="0"/>
              <a:pPr>
                <a:defRPr/>
              </a:pPr>
              <a:t>05.04.2022</a:t>
            </a:fld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3B3912-DA76-44F8-BF9D-9164A8DAC93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pic>
        <p:nvPicPr>
          <p:cNvPr id="4" name="Рисунок 3" descr="Рисунок7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57158" y="500018"/>
            <a:ext cx="8643998" cy="6357982"/>
          </a:xfrm>
          <a:prstGeom prst="roundRect">
            <a:avLst/>
          </a:prstGeom>
          <a:solidFill>
            <a:srgbClr val="D3F9FD">
              <a:alpha val="72000"/>
            </a:srgb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785786" y="500042"/>
            <a:ext cx="6715172" cy="1357322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002">
            <a:schemeClr val="dk2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u="none" strike="noStrike" kern="1200" cap="none" spc="150" normalizeH="0" baseline="0" noProof="0" dirty="0">
                <a:ln w="11430"/>
                <a:solidFill>
                  <a:srgbClr val="002060"/>
                </a:solidFill>
                <a:uLnTx/>
                <a:uFillTx/>
                <a:latin typeface="Monotype Corsiva" pitchFamily="66" charset="0"/>
              </a:rPr>
              <a:t>1. Кого можно назвать участником дорожного движения?</a:t>
            </a:r>
          </a:p>
        </p:txBody>
      </p:sp>
      <p:sp>
        <p:nvSpPr>
          <p:cNvPr id="14" name="Текст 5">
            <a:hlinkClick r:id="" action="ppaction://noaction">
              <a:snd r:embed="rId2" name="ERROR_A.WAV"/>
            </a:hlinkClick>
          </p:cNvPr>
          <p:cNvSpPr txBox="1">
            <a:spLocks/>
          </p:cNvSpPr>
          <p:nvPr/>
        </p:nvSpPr>
        <p:spPr>
          <a:xfrm>
            <a:off x="500034" y="2214554"/>
            <a:ext cx="4643470" cy="1071570"/>
          </a:xfrm>
          <a:prstGeom prst="rect">
            <a:avLst/>
          </a:prstGeom>
          <a:noFill/>
          <a:ln>
            <a:solidFill>
              <a:srgbClr val="72B6E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18872" tIns="0" anchor="t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ru-RU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0" marR="36576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1800" b="1" i="0" u="none" strike="noStrike" kern="1200" cap="none" spc="150" normalizeH="0" noProof="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ru-RU" sz="2000" spc="150" noProof="0" dirty="0">
                <a:ln w="11430"/>
                <a:solidFill>
                  <a:schemeClr val="tx1"/>
                </a:solidFill>
              </a:rPr>
              <a:t>а</a:t>
            </a:r>
            <a:r>
              <a:rPr kumimoji="0" lang="ru-RU" sz="2000" i="0" u="none" strike="noStrike" kern="1200" cap="none" spc="150" normalizeH="0" noProof="0" dirty="0">
                <a:ln w="11430"/>
                <a:solidFill>
                  <a:schemeClr val="tx1"/>
                </a:solidFill>
                <a:uLnTx/>
                <a:uFillTx/>
                <a:ea typeface="+mn-ea"/>
                <a:cs typeface="+mn-cs"/>
              </a:rPr>
              <a:t>) Дорожные рабочие, водители, пешеходы.</a:t>
            </a:r>
            <a:r>
              <a:rPr kumimoji="0" lang="ru-RU" sz="1800" b="1" i="0" u="none" strike="noStrike" kern="1200" cap="none" spc="150" normalizeH="0" noProof="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</a:t>
            </a:r>
            <a:endParaRPr kumimoji="0" lang="ru-RU" sz="18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ru-RU" sz="18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Текст 5">
            <a:hlinkClick r:id="" action="ppaction://noaction">
              <a:snd r:embed="rId2" name="ERROR_A.WAV"/>
            </a:hlinkClick>
          </p:cNvPr>
          <p:cNvSpPr txBox="1">
            <a:spLocks/>
          </p:cNvSpPr>
          <p:nvPr/>
        </p:nvSpPr>
        <p:spPr>
          <a:xfrm>
            <a:off x="500034" y="3429000"/>
            <a:ext cx="4643470" cy="1000132"/>
          </a:xfrm>
          <a:prstGeom prst="rect">
            <a:avLst/>
          </a:prstGeom>
          <a:noFill/>
          <a:ln>
            <a:solidFill>
              <a:srgbClr val="72B6E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18872" tIns="0" anchor="t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1800" b="1" i="0" u="none" strike="noStrike" kern="1200" cap="none" spc="150" normalizeH="0" baseline="0" noProof="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36576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2000" spc="150" dirty="0">
                <a:ln w="11430"/>
                <a:solidFill>
                  <a:schemeClr val="tx1"/>
                </a:solidFill>
              </a:rPr>
              <a:t>б) Пешеходы, водители, пассажиры, уличные животные.</a:t>
            </a:r>
            <a:r>
              <a:rPr kumimoji="0" lang="ru-RU" sz="2000" i="0" u="none" strike="noStrike" kern="1200" cap="none" spc="150" normalizeH="0" baseline="0" noProof="0" dirty="0">
                <a:ln w="11430"/>
                <a:solidFill>
                  <a:schemeClr val="tx1"/>
                </a:solidFill>
                <a:uLnTx/>
                <a:uFillTx/>
                <a:ea typeface="+mn-ea"/>
                <a:cs typeface="+mn-cs"/>
              </a:rPr>
              <a:t> </a:t>
            </a:r>
          </a:p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ru-RU" sz="18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Текст 5">
            <a:hlinkClick r:id="" action="ppaction://noaction" highlightClick="1">
              <a:snd r:embed="rId3" name="applause.wav"/>
            </a:hlinkClick>
          </p:cNvPr>
          <p:cNvSpPr txBox="1">
            <a:spLocks/>
          </p:cNvSpPr>
          <p:nvPr/>
        </p:nvSpPr>
        <p:spPr>
          <a:xfrm>
            <a:off x="500034" y="4643446"/>
            <a:ext cx="4643470" cy="1071570"/>
          </a:xfrm>
          <a:prstGeom prst="rect">
            <a:avLst/>
          </a:prstGeom>
          <a:noFill/>
          <a:ln>
            <a:solidFill>
              <a:srgbClr val="72B6E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18872" tIns="0" anchor="t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1800" b="1" i="0" u="none" strike="noStrike" kern="1200" cap="none" spc="150" normalizeH="0" baseline="0" noProof="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R="36576" lvl="0" algn="ctr">
              <a:buClr>
                <a:schemeClr val="accent1"/>
              </a:buClr>
              <a:buSzPct val="80000"/>
              <a:defRPr/>
            </a:pPr>
            <a:r>
              <a:rPr lang="ru-RU" sz="2000" spc="150" noProof="0" dirty="0">
                <a:ln w="11430"/>
                <a:solidFill>
                  <a:schemeClr val="tx1"/>
                </a:solidFill>
              </a:rPr>
              <a:t>в</a:t>
            </a:r>
            <a:r>
              <a:rPr kumimoji="0" lang="ru-RU" sz="2000" i="0" u="none" strike="noStrike" kern="1200" cap="none" spc="150" normalizeH="0" baseline="0" noProof="0" dirty="0">
                <a:ln w="11430"/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)</a:t>
            </a:r>
            <a:r>
              <a:rPr lang="ru-RU" sz="2000" spc="150" dirty="0">
                <a:ln w="11430"/>
                <a:solidFill>
                  <a:schemeClr val="tx1"/>
                </a:solidFill>
              </a:rPr>
              <a:t> Пешеходы, водители, пассажиры</a:t>
            </a:r>
            <a:r>
              <a:rPr lang="ru-RU" b="1" spc="150" dirty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  <a:r>
              <a:rPr kumimoji="0" lang="ru-RU" sz="1800" b="1" i="0" u="none" strike="noStrike" kern="1200" cap="none" spc="150" normalizeH="0" baseline="0" noProof="0" dirty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ru-RU" sz="18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" name="Рисунок 16" descr="stop-light-hi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256" y="1785926"/>
            <a:ext cx="3357586" cy="4000504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643702" y="2285992"/>
            <a:ext cx="928694" cy="928694"/>
          </a:xfrm>
          <a:prstGeom prst="ellipse">
            <a:avLst/>
          </a:prstGeom>
          <a:solidFill>
            <a:srgbClr val="FDD3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6715140" y="3500438"/>
            <a:ext cx="857256" cy="857256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6715140" y="4714884"/>
            <a:ext cx="857256" cy="857256"/>
          </a:xfrm>
          <a:prstGeom prst="ellipse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6643702" y="2285992"/>
            <a:ext cx="928694" cy="9286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6715140" y="3500438"/>
            <a:ext cx="857256" cy="8572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6643702" y="4714884"/>
            <a:ext cx="928694" cy="857256"/>
          </a:xfrm>
          <a:prstGeom prst="ellipse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RROR_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RROR_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1" animBg="1"/>
      <p:bldP spid="11" grpId="0" animBg="1"/>
      <p:bldP spid="13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5D973C-B391-4A23-A2BA-FBFF01946787}" type="datetime1">
              <a:rPr lang="ru-RU" smtClean="0"/>
              <a:pPr>
                <a:defRPr/>
              </a:pPr>
              <a:t>05.04.2022</a:t>
            </a:fld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3B3912-DA76-44F8-BF9D-9164A8DAC93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pic>
        <p:nvPicPr>
          <p:cNvPr id="4" name="Рисунок 3" descr="Рисунок7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14282" y="214290"/>
            <a:ext cx="8643998" cy="6429420"/>
          </a:xfrm>
          <a:prstGeom prst="roundRect">
            <a:avLst/>
          </a:prstGeom>
          <a:solidFill>
            <a:srgbClr val="D3F9FD">
              <a:alpha val="72000"/>
            </a:srgb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 descr="stop-light-hi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2066" y="1643050"/>
            <a:ext cx="3357586" cy="4000504"/>
          </a:xfrm>
          <a:prstGeom prst="rect">
            <a:avLst/>
          </a:prstGeom>
        </p:spPr>
      </p:pic>
      <p:sp>
        <p:nvSpPr>
          <p:cNvPr id="14" name="Блок-схема: узел 13"/>
          <p:cNvSpPr/>
          <p:nvPr/>
        </p:nvSpPr>
        <p:spPr>
          <a:xfrm>
            <a:off x="6357950" y="2143116"/>
            <a:ext cx="857256" cy="857256"/>
          </a:xfrm>
          <a:prstGeom prst="flowChartConnector">
            <a:avLst/>
          </a:prstGeom>
          <a:solidFill>
            <a:srgbClr val="FFA3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Блок-схема: узел 14"/>
          <p:cNvSpPr/>
          <p:nvPr/>
        </p:nvSpPr>
        <p:spPr>
          <a:xfrm>
            <a:off x="6357950" y="2143116"/>
            <a:ext cx="857256" cy="85725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Блок-схема: узел 15"/>
          <p:cNvSpPr/>
          <p:nvPr/>
        </p:nvSpPr>
        <p:spPr>
          <a:xfrm>
            <a:off x="6357950" y="3357562"/>
            <a:ext cx="857256" cy="857256"/>
          </a:xfrm>
          <a:prstGeom prst="flowChartConnector">
            <a:avLst/>
          </a:prstGeom>
          <a:solidFill>
            <a:srgbClr val="FFFF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Блок-схема: узел 16"/>
          <p:cNvSpPr/>
          <p:nvPr/>
        </p:nvSpPr>
        <p:spPr>
          <a:xfrm>
            <a:off x="6357950" y="3357562"/>
            <a:ext cx="857256" cy="85725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Блок-схема: узел 17"/>
          <p:cNvSpPr/>
          <p:nvPr/>
        </p:nvSpPr>
        <p:spPr>
          <a:xfrm>
            <a:off x="6357950" y="4572008"/>
            <a:ext cx="857256" cy="857256"/>
          </a:xfrm>
          <a:prstGeom prst="flowChartConnector">
            <a:avLst/>
          </a:prstGeom>
          <a:solidFill>
            <a:srgbClr val="BEE3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Блок-схема: узел 18"/>
          <p:cNvSpPr/>
          <p:nvPr/>
        </p:nvSpPr>
        <p:spPr>
          <a:xfrm>
            <a:off x="6357950" y="4572008"/>
            <a:ext cx="928694" cy="857256"/>
          </a:xfrm>
          <a:prstGeom prst="flowChartConnector">
            <a:avLst/>
          </a:prstGeom>
          <a:solidFill>
            <a:srgbClr val="0BA5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Заголовок 4"/>
          <p:cNvSpPr txBox="1">
            <a:spLocks/>
          </p:cNvSpPr>
          <p:nvPr/>
        </p:nvSpPr>
        <p:spPr>
          <a:xfrm>
            <a:off x="642910" y="500042"/>
            <a:ext cx="7072362" cy="1357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002">
            <a:schemeClr val="dk2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spc="150" dirty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onotype Corsiva" pitchFamily="66" charset="0"/>
              </a:rPr>
              <a:t>2</a:t>
            </a:r>
            <a:r>
              <a:rPr kumimoji="0" lang="ru-RU" sz="2800" b="0" i="0" u="none" strike="noStrike" kern="1200" cap="none" spc="150" normalizeH="0" baseline="0" noProof="0" dirty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Monotype Corsiva" pitchFamily="66" charset="0"/>
              </a:rPr>
              <a:t>. Что надо сделать пешеходу, если он не успел перейти проезжую часть?</a:t>
            </a:r>
          </a:p>
        </p:txBody>
      </p:sp>
      <p:sp>
        <p:nvSpPr>
          <p:cNvPr id="21" name="Текст 5">
            <a:hlinkClick r:id="" action="ppaction://noaction">
              <a:snd r:embed="rId2" name="ERROR_A.WAV"/>
            </a:hlinkClick>
          </p:cNvPr>
          <p:cNvSpPr txBox="1">
            <a:spLocks/>
          </p:cNvSpPr>
          <p:nvPr/>
        </p:nvSpPr>
        <p:spPr>
          <a:xfrm>
            <a:off x="357158" y="2071678"/>
            <a:ext cx="4429156" cy="857256"/>
          </a:xfrm>
          <a:prstGeom prst="rect">
            <a:avLst/>
          </a:prstGeom>
          <a:noFill/>
          <a:ln>
            <a:solidFill>
              <a:srgbClr val="72B6E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18872" tIns="0" anchor="t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ru-RU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0" marR="36576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1800" b="1" i="0" u="none" strike="noStrike" kern="1200" cap="none" spc="150" normalizeH="0" noProof="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ru-RU" sz="2000" spc="150" noProof="0" dirty="0">
                <a:ln w="11430"/>
                <a:solidFill>
                  <a:schemeClr val="tx1"/>
                </a:solidFill>
              </a:rPr>
              <a:t>а</a:t>
            </a:r>
            <a:r>
              <a:rPr kumimoji="0" lang="ru-RU" sz="2000" i="0" u="none" strike="noStrike" kern="1200" cap="none" spc="150" normalizeH="0" noProof="0" dirty="0">
                <a:ln w="11430"/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) </a:t>
            </a:r>
            <a:r>
              <a:rPr lang="ru-RU" sz="2000" spc="150" dirty="0">
                <a:ln w="11430"/>
                <a:solidFill>
                  <a:schemeClr val="tx1"/>
                </a:solidFill>
              </a:rPr>
              <a:t>Продолжить переход</a:t>
            </a:r>
            <a:r>
              <a:rPr lang="ru-RU" b="1" spc="150" dirty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  <a:endParaRPr kumimoji="0" lang="ru-RU" sz="18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ru-RU" sz="18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Текст 5">
            <a:hlinkClick r:id="" action="ppaction://noaction">
              <a:snd r:embed="rId2" name="ERROR_A.WAV"/>
            </a:hlinkClick>
          </p:cNvPr>
          <p:cNvSpPr txBox="1">
            <a:spLocks/>
          </p:cNvSpPr>
          <p:nvPr/>
        </p:nvSpPr>
        <p:spPr>
          <a:xfrm>
            <a:off x="357158" y="3357562"/>
            <a:ext cx="4429156" cy="857256"/>
          </a:xfrm>
          <a:prstGeom prst="rect">
            <a:avLst/>
          </a:prstGeom>
          <a:noFill/>
          <a:ln>
            <a:solidFill>
              <a:srgbClr val="72B6E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18872" tIns="0" anchor="t">
            <a:normAutofit lnSpcReduction="1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1800" b="1" i="0" u="none" strike="noStrike" kern="1200" cap="none" spc="150" normalizeH="0" baseline="0" noProof="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36576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2000" spc="150" dirty="0">
                <a:ln w="11430"/>
                <a:solidFill>
                  <a:schemeClr val="tx1"/>
                </a:solidFill>
              </a:rPr>
              <a:t>б) Должен бежать обратно на тротуар.</a:t>
            </a:r>
            <a:endParaRPr kumimoji="0" lang="ru-RU" sz="2000" i="0" u="none" strike="noStrike" kern="1200" cap="none" spc="150" normalizeH="0" baseline="0" noProof="0" dirty="0">
              <a:ln w="11430"/>
              <a:solidFill>
                <a:srgbClr val="F8F8F8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Текст 5">
            <a:hlinkClick r:id="" action="ppaction://noaction" highlightClick="1">
              <a:snd r:embed="rId3" name="applause.wav"/>
            </a:hlinkClick>
          </p:cNvPr>
          <p:cNvSpPr txBox="1">
            <a:spLocks/>
          </p:cNvSpPr>
          <p:nvPr/>
        </p:nvSpPr>
        <p:spPr>
          <a:xfrm>
            <a:off x="357158" y="4572008"/>
            <a:ext cx="4429156" cy="1143008"/>
          </a:xfrm>
          <a:prstGeom prst="rect">
            <a:avLst/>
          </a:prstGeom>
          <a:noFill/>
          <a:ln>
            <a:solidFill>
              <a:srgbClr val="72B6E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18872" tIns="0" anchor="t">
            <a:normAutofit lnSpcReduction="1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36576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1800" b="1" i="0" u="none" strike="noStrike" kern="1200" cap="none" spc="150" normalizeH="0" baseline="0" noProof="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36576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2000" spc="150" noProof="0" dirty="0">
                <a:ln w="11430"/>
                <a:solidFill>
                  <a:schemeClr val="tx1"/>
                </a:solidFill>
              </a:rPr>
              <a:t>в</a:t>
            </a:r>
            <a:r>
              <a:rPr kumimoji="0" lang="ru-RU" sz="2000" i="0" u="none" strike="noStrike" kern="1200" cap="none" spc="150" normalizeH="0" baseline="0" noProof="0" dirty="0">
                <a:ln w="11430"/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)</a:t>
            </a:r>
            <a:r>
              <a:rPr kumimoji="0" lang="ru-RU" sz="2000" i="0" u="none" strike="noStrike" kern="1200" cap="none" spc="150" normalizeH="0" noProof="0" dirty="0">
                <a:ln w="11430"/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ru-RU" sz="2000" spc="150" dirty="0">
                <a:ln w="11430"/>
                <a:solidFill>
                  <a:schemeClr val="tx1"/>
                </a:solidFill>
              </a:rPr>
              <a:t>Надо дойти до середины проезжей части и ожидать там зеленого сигнала светофора</a:t>
            </a:r>
            <a:r>
              <a:rPr lang="ru-RU" sz="2000" b="1" spc="150" dirty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  <a:endParaRPr kumimoji="0" lang="ru-RU" sz="2000" b="1" i="0" u="none" strike="noStrike" kern="1200" cap="none" spc="150" normalizeH="0" baseline="0" noProof="0" dirty="0">
              <a:ln w="11430"/>
              <a:solidFill>
                <a:schemeClr val="tx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ru-RU" sz="18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RROR_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RROR_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 animBg="1"/>
      <p:bldP spid="21" grpId="0" animBg="1"/>
      <p:bldP spid="22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48BDF-D22E-4112-9EB9-B6863B520B4C}" type="datetime1">
              <a:rPr lang="ru-RU" smtClean="0"/>
              <a:pPr>
                <a:defRPr/>
              </a:pPr>
              <a:t>05.04.2022</a:t>
            </a:fld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3B3912-DA76-44F8-BF9D-9164A8DAC93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pic>
        <p:nvPicPr>
          <p:cNvPr id="4" name="Рисунок 3" descr="Рисунок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85720" y="214290"/>
            <a:ext cx="8501122" cy="6429420"/>
          </a:xfrm>
          <a:prstGeom prst="roundRect">
            <a:avLst/>
          </a:prstGeom>
          <a:solidFill>
            <a:srgbClr val="D3F9FD">
              <a:alpha val="72000"/>
            </a:srgb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hangingPunct="0">
              <a:defRPr/>
            </a:pPr>
            <a:endParaRPr lang="ru-RU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3" name="Рисунок 12" descr="stop-light-hi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2066" y="1500174"/>
            <a:ext cx="3286148" cy="3929066"/>
          </a:xfrm>
          <a:prstGeom prst="rect">
            <a:avLst/>
          </a:prstGeom>
        </p:spPr>
      </p:pic>
      <p:sp>
        <p:nvSpPr>
          <p:cNvPr id="17" name="Блок-схема: узел 16"/>
          <p:cNvSpPr/>
          <p:nvPr/>
        </p:nvSpPr>
        <p:spPr>
          <a:xfrm>
            <a:off x="6286512" y="2000240"/>
            <a:ext cx="857256" cy="857256"/>
          </a:xfrm>
          <a:prstGeom prst="flowChartConnector">
            <a:avLst/>
          </a:prstGeom>
          <a:solidFill>
            <a:srgbClr val="FFA3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Блок-схема: узел 17"/>
          <p:cNvSpPr/>
          <p:nvPr/>
        </p:nvSpPr>
        <p:spPr>
          <a:xfrm>
            <a:off x="6286512" y="2000240"/>
            <a:ext cx="857256" cy="85725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Блок-схема: узел 18"/>
          <p:cNvSpPr/>
          <p:nvPr/>
        </p:nvSpPr>
        <p:spPr>
          <a:xfrm>
            <a:off x="6286512" y="3143248"/>
            <a:ext cx="857256" cy="928694"/>
          </a:xfrm>
          <a:prstGeom prst="flowChartConnector">
            <a:avLst/>
          </a:prstGeom>
          <a:solidFill>
            <a:srgbClr val="FFFF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Блок-схема: узел 19"/>
          <p:cNvSpPr/>
          <p:nvPr/>
        </p:nvSpPr>
        <p:spPr>
          <a:xfrm>
            <a:off x="6286512" y="3143248"/>
            <a:ext cx="857256" cy="928694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Блок-схема: узел 20"/>
          <p:cNvSpPr/>
          <p:nvPr/>
        </p:nvSpPr>
        <p:spPr>
          <a:xfrm>
            <a:off x="6286512" y="4357694"/>
            <a:ext cx="857256" cy="814390"/>
          </a:xfrm>
          <a:prstGeom prst="flowChartConnector">
            <a:avLst/>
          </a:prstGeom>
          <a:solidFill>
            <a:srgbClr val="BEE3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Блок-схема: узел 21"/>
          <p:cNvSpPr/>
          <p:nvPr/>
        </p:nvSpPr>
        <p:spPr>
          <a:xfrm>
            <a:off x="6286512" y="4357694"/>
            <a:ext cx="857256" cy="857256"/>
          </a:xfrm>
          <a:prstGeom prst="flowChartConnector">
            <a:avLst/>
          </a:prstGeom>
          <a:solidFill>
            <a:srgbClr val="47D4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Заголовок 4"/>
          <p:cNvSpPr txBox="1">
            <a:spLocks/>
          </p:cNvSpPr>
          <p:nvPr/>
        </p:nvSpPr>
        <p:spPr>
          <a:xfrm>
            <a:off x="785786" y="357166"/>
            <a:ext cx="7715304" cy="714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002">
            <a:schemeClr val="dk2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spc="150" dirty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onotype Corsiva" pitchFamily="66" charset="0"/>
              </a:rPr>
              <a:t>3</a:t>
            </a:r>
            <a:r>
              <a:rPr kumimoji="0" lang="ru-RU" sz="2800" b="0" i="0" u="none" strike="noStrike" kern="1200" cap="none" spc="150" normalizeH="0" baseline="0" noProof="0" dirty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Monotype Corsiva" pitchFamily="66" charset="0"/>
              </a:rPr>
              <a:t>.</a:t>
            </a:r>
            <a:r>
              <a:rPr kumimoji="0" lang="ru-RU" sz="2800" b="0" i="0" u="none" strike="noStrike" kern="1200" cap="none" spc="150" normalizeH="0" noProof="0" dirty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Monotype Corsiva" pitchFamily="66" charset="0"/>
              </a:rPr>
              <a:t> </a:t>
            </a:r>
            <a:r>
              <a:rPr kumimoji="0" lang="ru-RU" sz="2800" b="0" i="0" u="none" strike="noStrike" kern="1200" cap="none" spc="150" normalizeH="0" baseline="0" noProof="0" dirty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Monotype Corsiva" pitchFamily="66" charset="0"/>
              </a:rPr>
              <a:t>Кто называется водителем?</a:t>
            </a:r>
          </a:p>
        </p:txBody>
      </p:sp>
      <p:sp>
        <p:nvSpPr>
          <p:cNvPr id="25" name="Текст 5">
            <a:hlinkClick r:id="" action="ppaction://noaction">
              <a:snd r:embed="rId5" name="ERROR_A.WAV"/>
            </a:hlinkClick>
          </p:cNvPr>
          <p:cNvSpPr txBox="1">
            <a:spLocks/>
          </p:cNvSpPr>
          <p:nvPr/>
        </p:nvSpPr>
        <p:spPr>
          <a:xfrm>
            <a:off x="571472" y="1928802"/>
            <a:ext cx="4357718" cy="1000132"/>
          </a:xfrm>
          <a:prstGeom prst="rect">
            <a:avLst/>
          </a:prstGeom>
          <a:noFill/>
          <a:ln>
            <a:solidFill>
              <a:srgbClr val="72B6E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18872" tIns="0" anchor="t">
            <a:normAutofit fontScale="925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36576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ru-RU" sz="2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0" marR="36576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2400" spc="150" noProof="0" dirty="0">
                <a:ln w="11430"/>
                <a:solidFill>
                  <a:schemeClr val="tx1"/>
                </a:solidFill>
              </a:rPr>
              <a:t>а</a:t>
            </a:r>
            <a:r>
              <a:rPr kumimoji="0" lang="ru-RU" sz="2400" i="0" u="none" strike="noStrike" kern="1200" cap="none" spc="150" normalizeH="0" noProof="0" dirty="0">
                <a:ln w="11430"/>
                <a:solidFill>
                  <a:schemeClr val="tx1"/>
                </a:solidFill>
                <a:uLnTx/>
                <a:uFillTx/>
                <a:ea typeface="+mn-ea"/>
                <a:cs typeface="+mn-cs"/>
              </a:rPr>
              <a:t>) Лицо, ведущее велосипед</a:t>
            </a:r>
            <a:r>
              <a:rPr kumimoji="0" lang="ru-RU" sz="2400" b="1" i="0" u="none" strike="noStrike" kern="1200" cap="none" spc="150" normalizeH="0" noProof="0" dirty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.</a:t>
            </a:r>
            <a:endParaRPr kumimoji="0" lang="ru-RU" sz="24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ru-RU" sz="18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Текст 5">
            <a:hlinkClick r:id="" action="ppaction://noaction">
              <a:snd r:embed="rId5" name="ERROR_A.WAV"/>
            </a:hlinkClick>
          </p:cNvPr>
          <p:cNvSpPr txBox="1">
            <a:spLocks/>
          </p:cNvSpPr>
          <p:nvPr/>
        </p:nvSpPr>
        <p:spPr>
          <a:xfrm>
            <a:off x="500034" y="3143248"/>
            <a:ext cx="4357718" cy="1000132"/>
          </a:xfrm>
          <a:prstGeom prst="rect">
            <a:avLst/>
          </a:prstGeom>
          <a:noFill/>
          <a:ln>
            <a:solidFill>
              <a:srgbClr val="72B6E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18872" tIns="0" anchor="t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36576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1800" b="1" i="0" u="none" strike="noStrike" kern="1200" cap="none" spc="150" normalizeH="0" baseline="0" noProof="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36576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2000" spc="150" dirty="0">
                <a:ln w="11430"/>
                <a:solidFill>
                  <a:schemeClr val="tx1"/>
                </a:solidFill>
              </a:rPr>
              <a:t>б) Лицо, управляющее автомобилем.</a:t>
            </a:r>
            <a:endParaRPr kumimoji="0" lang="ru-RU" sz="2000" i="0" u="none" strike="noStrike" kern="1200" cap="none" spc="150" normalizeH="0" baseline="0" noProof="0" dirty="0">
              <a:ln w="11430"/>
              <a:solidFill>
                <a:schemeClr val="tx1"/>
              </a:solidFill>
              <a:uLnTx/>
              <a:uFillTx/>
              <a:ea typeface="+mn-ea"/>
              <a:cs typeface="+mn-cs"/>
            </a:endParaRPr>
          </a:p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ru-RU" sz="18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Текст 5">
            <a:hlinkClick r:id="" action="ppaction://noaction" highlightClick="1">
              <a:snd r:embed="rId2" name="applause.wav"/>
            </a:hlinkClick>
          </p:cNvPr>
          <p:cNvSpPr txBox="1">
            <a:spLocks/>
          </p:cNvSpPr>
          <p:nvPr/>
        </p:nvSpPr>
        <p:spPr>
          <a:xfrm>
            <a:off x="500034" y="4357694"/>
            <a:ext cx="4357718" cy="1071570"/>
          </a:xfrm>
          <a:prstGeom prst="rect">
            <a:avLst/>
          </a:prstGeom>
          <a:noFill/>
          <a:ln>
            <a:solidFill>
              <a:srgbClr val="72B6E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18872" tIns="0" anchor="t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1800" b="1" i="0" u="none" strike="noStrike" kern="1200" cap="none" spc="150" normalizeH="0" baseline="0" noProof="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R="36576" lvl="0" algn="ctr">
              <a:buClr>
                <a:schemeClr val="accent1"/>
              </a:buClr>
              <a:buSzPct val="80000"/>
              <a:defRPr/>
            </a:pPr>
            <a:r>
              <a:rPr lang="ru-RU" sz="2000" spc="150" noProof="0" dirty="0">
                <a:ln w="11430"/>
                <a:solidFill>
                  <a:schemeClr val="tx1"/>
                </a:solidFill>
              </a:rPr>
              <a:t>в</a:t>
            </a:r>
            <a:r>
              <a:rPr kumimoji="0" lang="ru-RU" sz="2000" i="0" u="none" strike="noStrike" kern="1200" cap="none" spc="150" normalizeH="0" baseline="0" noProof="0" dirty="0">
                <a:ln w="11430"/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)</a:t>
            </a:r>
            <a:r>
              <a:rPr lang="ru-RU" sz="2000" spc="150" dirty="0">
                <a:ln w="11430"/>
                <a:solidFill>
                  <a:schemeClr val="tx1"/>
                </a:solidFill>
              </a:rPr>
              <a:t> Лицо, управляющее каким-либо транспортным средством</a:t>
            </a:r>
            <a:r>
              <a:rPr lang="ru-RU" b="1" spc="150" dirty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  <a:endParaRPr kumimoji="0" lang="ru-RU" sz="1800" b="1" i="0" u="none" strike="noStrike" kern="1200" cap="none" spc="150" normalizeH="0" baseline="0" noProof="0" dirty="0">
              <a:ln w="11430"/>
              <a:solidFill>
                <a:schemeClr val="tx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ru-RU" sz="18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25" grpId="0" animBg="1" autoUpdateAnimBg="0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вал 17"/>
          <p:cNvSpPr/>
          <p:nvPr/>
        </p:nvSpPr>
        <p:spPr>
          <a:xfrm>
            <a:off x="6286512" y="4357694"/>
            <a:ext cx="785818" cy="857256"/>
          </a:xfrm>
          <a:prstGeom prst="ellipse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Блок-схема: узел 12"/>
          <p:cNvSpPr/>
          <p:nvPr/>
        </p:nvSpPr>
        <p:spPr>
          <a:xfrm>
            <a:off x="6286512" y="4357694"/>
            <a:ext cx="857256" cy="857256"/>
          </a:xfrm>
          <a:prstGeom prst="flowChartConnector">
            <a:avLst/>
          </a:prstGeom>
          <a:solidFill>
            <a:srgbClr val="BEE3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2EBB57-FFC6-4C84-9F70-803B74AFEDBA}" type="datetime1">
              <a:rPr lang="ru-RU" smtClean="0"/>
              <a:pPr>
                <a:defRPr/>
              </a:pPr>
              <a:t>05.04.2022</a:t>
            </a:fld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3B3912-DA76-44F8-BF9D-9164A8DAC93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pic>
        <p:nvPicPr>
          <p:cNvPr id="4" name="Рисунок 3" descr="Рисунок7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14282" y="214290"/>
            <a:ext cx="8715436" cy="6429420"/>
          </a:xfrm>
          <a:prstGeom prst="roundRect">
            <a:avLst/>
          </a:prstGeom>
          <a:solidFill>
            <a:srgbClr val="D3F9FD">
              <a:alpha val="72000"/>
            </a:srgb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hangingPunct="0">
              <a:defRPr/>
            </a:pPr>
            <a:endParaRPr lang="ru-RU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7" name="Рисунок 6" descr="stop-light-hi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2066" y="1500174"/>
            <a:ext cx="3286148" cy="3929066"/>
          </a:xfrm>
          <a:prstGeom prst="rect">
            <a:avLst/>
          </a:prstGeom>
        </p:spPr>
      </p:pic>
      <p:sp>
        <p:nvSpPr>
          <p:cNvPr id="11" name="Блок-схема: узел 10"/>
          <p:cNvSpPr/>
          <p:nvPr/>
        </p:nvSpPr>
        <p:spPr>
          <a:xfrm>
            <a:off x="6286512" y="2000240"/>
            <a:ext cx="857256" cy="857256"/>
          </a:xfrm>
          <a:prstGeom prst="flowChartConnector">
            <a:avLst/>
          </a:prstGeom>
          <a:solidFill>
            <a:srgbClr val="FFA3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Блок-схема: узел 7"/>
          <p:cNvSpPr/>
          <p:nvPr/>
        </p:nvSpPr>
        <p:spPr>
          <a:xfrm>
            <a:off x="6286512" y="2000240"/>
            <a:ext cx="857256" cy="85725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Блок-схема: узел 11"/>
          <p:cNvSpPr/>
          <p:nvPr/>
        </p:nvSpPr>
        <p:spPr>
          <a:xfrm>
            <a:off x="6286512" y="3143248"/>
            <a:ext cx="857256" cy="857256"/>
          </a:xfrm>
          <a:prstGeom prst="flowChartConnector">
            <a:avLst/>
          </a:prstGeom>
          <a:solidFill>
            <a:srgbClr val="FFFF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узел 8"/>
          <p:cNvSpPr/>
          <p:nvPr/>
        </p:nvSpPr>
        <p:spPr>
          <a:xfrm>
            <a:off x="6286512" y="3143248"/>
            <a:ext cx="857256" cy="85725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Заголовок 4"/>
          <p:cNvSpPr txBox="1">
            <a:spLocks/>
          </p:cNvSpPr>
          <p:nvPr/>
        </p:nvSpPr>
        <p:spPr>
          <a:xfrm>
            <a:off x="642910" y="357166"/>
            <a:ext cx="7500990" cy="928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002">
            <a:schemeClr val="dk2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spc="150" dirty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onotype Corsiva" pitchFamily="66" charset="0"/>
              </a:rPr>
              <a:t>4</a:t>
            </a:r>
            <a:r>
              <a:rPr kumimoji="0" lang="ru-RU" sz="2800" b="0" i="0" u="none" strike="noStrike" kern="1200" cap="none" spc="150" normalizeH="0" baseline="0" noProof="0" dirty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Monotype Corsiva" pitchFamily="66" charset="0"/>
              </a:rPr>
              <a:t>. Какую ответственность несет виновник ДТП, если при этом погиб человек?</a:t>
            </a:r>
            <a:endParaRPr kumimoji="0" lang="ru-RU" sz="2800" b="0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Monotype Corsiva" pitchFamily="66" charset="0"/>
            </a:endParaRPr>
          </a:p>
        </p:txBody>
      </p:sp>
      <p:sp>
        <p:nvSpPr>
          <p:cNvPr id="15" name="Текст 5">
            <a:hlinkClick r:id="" action="ppaction://noaction">
              <a:snd r:embed="rId2" name="ERROR_A.WAV"/>
            </a:hlinkClick>
          </p:cNvPr>
          <p:cNvSpPr txBox="1">
            <a:spLocks/>
          </p:cNvSpPr>
          <p:nvPr/>
        </p:nvSpPr>
        <p:spPr>
          <a:xfrm>
            <a:off x="571472" y="2000240"/>
            <a:ext cx="3857652" cy="785818"/>
          </a:xfrm>
          <a:prstGeom prst="rect">
            <a:avLst/>
          </a:prstGeom>
          <a:noFill/>
          <a:ln>
            <a:solidFill>
              <a:srgbClr val="72B6E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18872" tIns="0" anchor="t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ru-RU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0" marR="36576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1800" b="1" i="0" u="none" strike="noStrike" kern="1200" cap="none" spc="150" normalizeH="0" noProof="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ru-RU" b="1" spc="150" noProof="0" dirty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а</a:t>
            </a:r>
            <a:r>
              <a:rPr kumimoji="0" lang="ru-RU" sz="1800" b="1" i="0" u="none" strike="noStrike" kern="1200" cap="none" spc="150" normalizeH="0" noProof="0" dirty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) </a:t>
            </a:r>
            <a:r>
              <a:rPr lang="ru-RU" b="1" spc="150" dirty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Поругают.</a:t>
            </a:r>
            <a:endParaRPr kumimoji="0" lang="ru-RU" sz="18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ru-RU" sz="18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Текст 5">
            <a:hlinkClick r:id="" action="ppaction://noaction" highlightClick="1">
              <a:snd r:embed="rId3" name="applause.wav"/>
            </a:hlinkClick>
          </p:cNvPr>
          <p:cNvSpPr txBox="1">
            <a:spLocks/>
          </p:cNvSpPr>
          <p:nvPr/>
        </p:nvSpPr>
        <p:spPr>
          <a:xfrm>
            <a:off x="571472" y="3214686"/>
            <a:ext cx="3857652" cy="785818"/>
          </a:xfrm>
          <a:prstGeom prst="rect">
            <a:avLst/>
          </a:prstGeom>
          <a:noFill/>
          <a:ln>
            <a:solidFill>
              <a:srgbClr val="72B6E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18872" tIns="0" anchor="t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1800" b="1" i="0" u="none" strike="noStrike" kern="1200" cap="none" spc="150" normalizeH="0" baseline="0" noProof="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R="36576" lvl="0" algn="ctr">
              <a:buClr>
                <a:schemeClr val="accent1"/>
              </a:buClr>
              <a:buSzPct val="80000"/>
              <a:defRPr/>
            </a:pPr>
            <a:r>
              <a:rPr lang="ru-RU" b="1" spc="150" dirty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</a:t>
            </a:r>
            <a:r>
              <a:rPr kumimoji="0" lang="ru-RU" sz="1800" b="1" i="0" u="none" strike="noStrike" kern="1200" cap="none" spc="150" normalizeH="0" baseline="0" noProof="0" dirty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)</a:t>
            </a:r>
            <a:r>
              <a:rPr lang="ru-RU" b="1" spc="150" dirty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Уголовная ответственность.</a:t>
            </a:r>
            <a:endParaRPr kumimoji="0" lang="ru-RU" sz="18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Текст 5">
            <a:hlinkClick r:id="" action="ppaction://noaction">
              <a:snd r:embed="rId2" name="ERROR_A.WAV"/>
            </a:hlinkClick>
          </p:cNvPr>
          <p:cNvSpPr txBox="1">
            <a:spLocks/>
          </p:cNvSpPr>
          <p:nvPr/>
        </p:nvSpPr>
        <p:spPr>
          <a:xfrm>
            <a:off x="571472" y="4429132"/>
            <a:ext cx="3857652" cy="714380"/>
          </a:xfrm>
          <a:prstGeom prst="rect">
            <a:avLst/>
          </a:prstGeom>
          <a:noFill/>
          <a:ln>
            <a:solidFill>
              <a:srgbClr val="72B6E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18872" tIns="0" anchor="t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1800" b="1" i="0" u="none" strike="noStrike" kern="1200" cap="none" spc="150" normalizeH="0" baseline="0" noProof="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R="36576" lvl="0" algn="ctr">
              <a:buClr>
                <a:schemeClr val="accent1"/>
              </a:buClr>
              <a:buSzPct val="80000"/>
              <a:defRPr/>
            </a:pPr>
            <a:r>
              <a:rPr lang="ru-RU" b="1" spc="150" dirty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в) Штраф.</a:t>
            </a:r>
            <a:endParaRPr kumimoji="0" lang="ru-RU" sz="18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6357950" y="4357694"/>
            <a:ext cx="785818" cy="857256"/>
          </a:xfrm>
          <a:prstGeom prst="ellipse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Блок-схема: узел 9"/>
          <p:cNvSpPr/>
          <p:nvPr/>
        </p:nvSpPr>
        <p:spPr>
          <a:xfrm>
            <a:off x="6286512" y="4357694"/>
            <a:ext cx="928694" cy="857256"/>
          </a:xfrm>
          <a:prstGeom prst="flowChartConnector">
            <a:avLst/>
          </a:prstGeom>
          <a:solidFill>
            <a:srgbClr val="0BA5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RROR_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RROR_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6" grpId="0" animBg="1"/>
      <p:bldP spid="17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Овал 21"/>
          <p:cNvSpPr/>
          <p:nvPr/>
        </p:nvSpPr>
        <p:spPr>
          <a:xfrm>
            <a:off x="6286512" y="4357694"/>
            <a:ext cx="857256" cy="857256"/>
          </a:xfrm>
          <a:prstGeom prst="ellipse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Блок-схема: узел 19"/>
          <p:cNvSpPr/>
          <p:nvPr/>
        </p:nvSpPr>
        <p:spPr>
          <a:xfrm>
            <a:off x="6286512" y="3143248"/>
            <a:ext cx="857256" cy="857256"/>
          </a:xfrm>
          <a:prstGeom prst="flowChartConnector">
            <a:avLst/>
          </a:prstGeom>
          <a:solidFill>
            <a:srgbClr val="FFFF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Блок-схема: узел 11"/>
          <p:cNvSpPr/>
          <p:nvPr/>
        </p:nvSpPr>
        <p:spPr>
          <a:xfrm>
            <a:off x="6286512" y="4357694"/>
            <a:ext cx="857256" cy="857256"/>
          </a:xfrm>
          <a:prstGeom prst="flowChartConnector">
            <a:avLst/>
          </a:prstGeom>
          <a:solidFill>
            <a:srgbClr val="BEE3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Блок-схема: узел 10"/>
          <p:cNvSpPr/>
          <p:nvPr/>
        </p:nvSpPr>
        <p:spPr>
          <a:xfrm>
            <a:off x="6286512" y="3214686"/>
            <a:ext cx="857256" cy="857256"/>
          </a:xfrm>
          <a:prstGeom prst="flowChartConnector">
            <a:avLst/>
          </a:prstGeom>
          <a:solidFill>
            <a:srgbClr val="FFFF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Блок-схема: узел 9"/>
          <p:cNvSpPr/>
          <p:nvPr/>
        </p:nvSpPr>
        <p:spPr>
          <a:xfrm>
            <a:off x="6286512" y="2000240"/>
            <a:ext cx="857256" cy="857256"/>
          </a:xfrm>
          <a:prstGeom prst="flowChartConnector">
            <a:avLst/>
          </a:prstGeom>
          <a:solidFill>
            <a:srgbClr val="FFA3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FD7148-B489-44F6-94AE-B9011B9A3EFD}" type="datetime1">
              <a:rPr lang="ru-RU" smtClean="0"/>
              <a:pPr>
                <a:defRPr/>
              </a:pPr>
              <a:t>05.04.2022</a:t>
            </a:fld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3B3912-DA76-44F8-BF9D-9164A8DAC93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pic>
        <p:nvPicPr>
          <p:cNvPr id="4" name="Рисунок 3" descr="Рисунок7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14282" y="214290"/>
            <a:ext cx="8715436" cy="6429420"/>
          </a:xfrm>
          <a:prstGeom prst="roundRect">
            <a:avLst/>
          </a:prstGeom>
          <a:solidFill>
            <a:srgbClr val="D3F9FD">
              <a:alpha val="72000"/>
            </a:srgb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hangingPunct="0">
              <a:defRPr/>
            </a:pPr>
            <a:endParaRPr lang="ru-RU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Рисунок 5" descr="stop-light-hi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2066" y="1500174"/>
            <a:ext cx="3286148" cy="3929066"/>
          </a:xfrm>
          <a:prstGeom prst="rect">
            <a:avLst/>
          </a:prstGeom>
        </p:spPr>
      </p:pic>
      <p:sp>
        <p:nvSpPr>
          <p:cNvPr id="13" name="Заголовок 4"/>
          <p:cNvSpPr txBox="1">
            <a:spLocks/>
          </p:cNvSpPr>
          <p:nvPr/>
        </p:nvSpPr>
        <p:spPr>
          <a:xfrm>
            <a:off x="642910" y="428604"/>
            <a:ext cx="7072362" cy="1357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002">
            <a:schemeClr val="dk2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1200" cap="none" spc="150" normalizeH="0" baseline="0" noProof="0" dirty="0">
                <a:ln w="11430"/>
                <a:solidFill>
                  <a:schemeClr val="tx1"/>
                </a:solidFill>
                <a:uLnTx/>
                <a:uFillTx/>
                <a:latin typeface="Monotype Corsiva" pitchFamily="66" charset="0"/>
              </a:rPr>
              <a:t>5. Где разрешается кататься на санках или лыжах?</a:t>
            </a:r>
            <a:endParaRPr kumimoji="0" lang="ru-RU" sz="2800" i="0" u="none" strike="noStrike" kern="1200" cap="none" spc="150" normalizeH="0" baseline="0" noProof="0" dirty="0">
              <a:ln w="11430"/>
              <a:solidFill>
                <a:srgbClr val="F8F8F8"/>
              </a:solidFill>
              <a:uLnTx/>
              <a:uFillTx/>
              <a:latin typeface="Monotype Corsiva" pitchFamily="66" charset="0"/>
            </a:endParaRPr>
          </a:p>
        </p:txBody>
      </p:sp>
      <p:sp>
        <p:nvSpPr>
          <p:cNvPr id="14" name="Текст 5">
            <a:hlinkClick r:id="" action="ppaction://noaction">
              <a:snd r:embed="rId2" name="ERROR_A.WAV"/>
            </a:hlinkClick>
          </p:cNvPr>
          <p:cNvSpPr txBox="1">
            <a:spLocks/>
          </p:cNvSpPr>
          <p:nvPr/>
        </p:nvSpPr>
        <p:spPr>
          <a:xfrm>
            <a:off x="500034" y="1928802"/>
            <a:ext cx="3929090" cy="714380"/>
          </a:xfrm>
          <a:prstGeom prst="rect">
            <a:avLst/>
          </a:prstGeom>
          <a:noFill/>
          <a:ln>
            <a:solidFill>
              <a:srgbClr val="72B6E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18872" tIns="0" anchor="t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ru-RU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0" marR="36576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2000" b="1" i="0" u="none" strike="noStrike" kern="1200" cap="none" spc="150" normalizeH="0" noProof="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ru-RU" sz="2000" spc="150" noProof="0" dirty="0">
                <a:ln w="11430"/>
                <a:solidFill>
                  <a:schemeClr val="tx1"/>
                </a:solidFill>
              </a:rPr>
              <a:t>а</a:t>
            </a:r>
            <a:r>
              <a:rPr kumimoji="0" lang="ru-RU" sz="2000" i="0" u="none" strike="noStrike" kern="1200" cap="none" spc="150" normalizeH="0" noProof="0" dirty="0">
                <a:ln w="11430"/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) </a:t>
            </a:r>
            <a:r>
              <a:rPr lang="ru-RU" sz="2000" spc="150" dirty="0">
                <a:ln w="11430"/>
                <a:solidFill>
                  <a:schemeClr val="tx1"/>
                </a:solidFill>
              </a:rPr>
              <a:t>На тротуарах.</a:t>
            </a:r>
            <a:endParaRPr kumimoji="0" lang="ru-RU" sz="2000" i="0" u="none" strike="noStrike" kern="1200" cap="none" spc="150" normalizeH="0" baseline="0" noProof="0" dirty="0">
              <a:ln w="11430"/>
              <a:solidFill>
                <a:srgbClr val="F8F8F8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ru-RU" sz="18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Текст 5">
            <a:hlinkClick r:id="" action="ppaction://noaction">
              <a:snd r:embed="rId2" name="ERROR_A.WAV"/>
            </a:hlinkClick>
          </p:cNvPr>
          <p:cNvSpPr txBox="1">
            <a:spLocks/>
          </p:cNvSpPr>
          <p:nvPr/>
        </p:nvSpPr>
        <p:spPr>
          <a:xfrm>
            <a:off x="571472" y="3071810"/>
            <a:ext cx="3929090" cy="785818"/>
          </a:xfrm>
          <a:prstGeom prst="rect">
            <a:avLst/>
          </a:prstGeom>
          <a:noFill/>
          <a:ln>
            <a:solidFill>
              <a:srgbClr val="72B6E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18872" tIns="0" anchor="t">
            <a:normAutofit fontScale="92500" lnSpcReduction="2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1800" b="1" i="0" u="none" strike="noStrike" kern="1200" cap="none" spc="150" normalizeH="0" baseline="0" noProof="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36576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2200" spc="150" dirty="0">
                <a:ln w="11430"/>
                <a:solidFill>
                  <a:schemeClr val="tx1"/>
                </a:solidFill>
              </a:rPr>
              <a:t>б) По правой стороне проезжей части.</a:t>
            </a:r>
            <a:endParaRPr kumimoji="0" lang="ru-RU" sz="2200" i="0" u="none" strike="noStrike" kern="1200" cap="none" spc="150" normalizeH="0" baseline="0" noProof="0" dirty="0">
              <a:ln w="11430"/>
              <a:solidFill>
                <a:srgbClr val="F8F8F8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Текст 5">
            <a:hlinkClick r:id="" action="ppaction://noaction" highlightClick="1">
              <a:snd r:embed="rId3" name="applause.wav"/>
            </a:hlinkClick>
          </p:cNvPr>
          <p:cNvSpPr txBox="1">
            <a:spLocks/>
          </p:cNvSpPr>
          <p:nvPr/>
        </p:nvSpPr>
        <p:spPr>
          <a:xfrm>
            <a:off x="500034" y="4357694"/>
            <a:ext cx="3929090" cy="857256"/>
          </a:xfrm>
          <a:prstGeom prst="rect">
            <a:avLst/>
          </a:prstGeom>
          <a:noFill/>
          <a:ln>
            <a:solidFill>
              <a:srgbClr val="72B6E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18872" tIns="0" anchor="t">
            <a:normAutofit lnSpcReduction="1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1800" b="1" i="0" u="none" strike="noStrike" kern="1200" cap="none" spc="150" normalizeH="0" baseline="0" noProof="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R="36576" lvl="0" algn="ctr">
              <a:buClr>
                <a:schemeClr val="accent1"/>
              </a:buClr>
              <a:buSzPct val="80000"/>
              <a:defRPr/>
            </a:pPr>
            <a:r>
              <a:rPr lang="ru-RU" sz="2000" spc="150" noProof="0" dirty="0">
                <a:ln w="11430"/>
                <a:solidFill>
                  <a:schemeClr val="tx1"/>
                </a:solidFill>
              </a:rPr>
              <a:t>в</a:t>
            </a:r>
            <a:r>
              <a:rPr kumimoji="0" lang="ru-RU" sz="2000" i="0" u="none" strike="noStrike" kern="1200" cap="none" spc="150" normalizeH="0" baseline="0" noProof="0" dirty="0">
                <a:ln w="11430"/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)</a:t>
            </a:r>
            <a:r>
              <a:rPr lang="ru-RU" sz="2000" spc="150" dirty="0">
                <a:ln w="11430"/>
                <a:solidFill>
                  <a:schemeClr val="tx1"/>
                </a:solidFill>
              </a:rPr>
              <a:t>  В специально отведенных местах.</a:t>
            </a:r>
            <a:endParaRPr kumimoji="0" lang="ru-RU" sz="2000" i="0" u="none" strike="noStrike" kern="1200" cap="none" spc="150" normalizeH="0" baseline="0" noProof="0" dirty="0">
              <a:ln w="11430"/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ru-RU" sz="18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Блок-схема: узел 18"/>
          <p:cNvSpPr/>
          <p:nvPr/>
        </p:nvSpPr>
        <p:spPr>
          <a:xfrm>
            <a:off x="6286512" y="2000240"/>
            <a:ext cx="857256" cy="857256"/>
          </a:xfrm>
          <a:prstGeom prst="flowChartConnector">
            <a:avLst/>
          </a:prstGeom>
          <a:solidFill>
            <a:srgbClr val="FFA3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Блок-схема: узел 6"/>
          <p:cNvSpPr/>
          <p:nvPr/>
        </p:nvSpPr>
        <p:spPr>
          <a:xfrm>
            <a:off x="6286512" y="2000240"/>
            <a:ext cx="857256" cy="85725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Блок-схема: узел 20"/>
          <p:cNvSpPr/>
          <p:nvPr/>
        </p:nvSpPr>
        <p:spPr>
          <a:xfrm>
            <a:off x="6286512" y="3143248"/>
            <a:ext cx="857256" cy="857256"/>
          </a:xfrm>
          <a:prstGeom prst="flowChartConnector">
            <a:avLst/>
          </a:prstGeom>
          <a:solidFill>
            <a:srgbClr val="FFFF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Блок-схема: узел 7"/>
          <p:cNvSpPr/>
          <p:nvPr/>
        </p:nvSpPr>
        <p:spPr>
          <a:xfrm>
            <a:off x="6286512" y="3143248"/>
            <a:ext cx="857256" cy="85725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Овал 22"/>
          <p:cNvSpPr/>
          <p:nvPr/>
        </p:nvSpPr>
        <p:spPr>
          <a:xfrm>
            <a:off x="6286512" y="4357694"/>
            <a:ext cx="857256" cy="857256"/>
          </a:xfrm>
          <a:prstGeom prst="ellipse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узел 8"/>
          <p:cNvSpPr/>
          <p:nvPr/>
        </p:nvSpPr>
        <p:spPr>
          <a:xfrm>
            <a:off x="6286512" y="4357694"/>
            <a:ext cx="857256" cy="857256"/>
          </a:xfrm>
          <a:prstGeom prst="flowChartConnector">
            <a:avLst/>
          </a:prstGeom>
          <a:solidFill>
            <a:srgbClr val="0BA5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RROR_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RROR_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вал 16"/>
          <p:cNvSpPr/>
          <p:nvPr/>
        </p:nvSpPr>
        <p:spPr>
          <a:xfrm>
            <a:off x="6357950" y="4357694"/>
            <a:ext cx="785818" cy="857256"/>
          </a:xfrm>
          <a:prstGeom prst="ellipse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Блок-схема: узел 11"/>
          <p:cNvSpPr/>
          <p:nvPr/>
        </p:nvSpPr>
        <p:spPr>
          <a:xfrm>
            <a:off x="6286512" y="4357694"/>
            <a:ext cx="857256" cy="857256"/>
          </a:xfrm>
          <a:prstGeom prst="flowChartConnector">
            <a:avLst/>
          </a:prstGeom>
          <a:solidFill>
            <a:srgbClr val="BEE3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Блок-схема: узел 10"/>
          <p:cNvSpPr/>
          <p:nvPr/>
        </p:nvSpPr>
        <p:spPr>
          <a:xfrm>
            <a:off x="6286512" y="3143248"/>
            <a:ext cx="857256" cy="857256"/>
          </a:xfrm>
          <a:prstGeom prst="flowChartConnector">
            <a:avLst/>
          </a:prstGeom>
          <a:solidFill>
            <a:srgbClr val="FFFF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Блок-схема: узел 9"/>
          <p:cNvSpPr/>
          <p:nvPr/>
        </p:nvSpPr>
        <p:spPr>
          <a:xfrm>
            <a:off x="6286512" y="2000240"/>
            <a:ext cx="857256" cy="857256"/>
          </a:xfrm>
          <a:prstGeom prst="flowChartConnector">
            <a:avLst/>
          </a:prstGeom>
          <a:solidFill>
            <a:srgbClr val="FFA3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241F3E-03FD-4E44-8E13-BE35C9EAD317}" type="datetime1">
              <a:rPr lang="ru-RU" smtClean="0"/>
              <a:pPr>
                <a:defRPr/>
              </a:pPr>
              <a:t>05.04.2022</a:t>
            </a:fld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3B3912-DA76-44F8-BF9D-9164A8DAC93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pic>
        <p:nvPicPr>
          <p:cNvPr id="4" name="Рисунок 3" descr="Рисунок7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14282" y="214290"/>
            <a:ext cx="8715436" cy="6429420"/>
          </a:xfrm>
          <a:prstGeom prst="roundRect">
            <a:avLst/>
          </a:prstGeom>
          <a:solidFill>
            <a:srgbClr val="D3F9FD">
              <a:alpha val="72000"/>
            </a:srgb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hangingPunct="0">
              <a:defRPr/>
            </a:pPr>
            <a:endParaRPr lang="ru-RU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Рисунок 5" descr="stop-light-hi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2066" y="1500174"/>
            <a:ext cx="3286148" cy="3929066"/>
          </a:xfrm>
          <a:prstGeom prst="rect">
            <a:avLst/>
          </a:prstGeom>
        </p:spPr>
      </p:pic>
      <p:sp>
        <p:nvSpPr>
          <p:cNvPr id="14" name="Текст 5">
            <a:hlinkClick r:id="" action="ppaction://noaction" highlightClick="1">
              <a:snd r:embed="rId3" name="applause.wav"/>
            </a:hlinkClick>
          </p:cNvPr>
          <p:cNvSpPr txBox="1">
            <a:spLocks/>
          </p:cNvSpPr>
          <p:nvPr/>
        </p:nvSpPr>
        <p:spPr>
          <a:xfrm>
            <a:off x="357158" y="2000240"/>
            <a:ext cx="4357718" cy="714380"/>
          </a:xfrm>
          <a:prstGeom prst="rect">
            <a:avLst/>
          </a:prstGeom>
          <a:noFill/>
          <a:ln>
            <a:solidFill>
              <a:srgbClr val="72B6E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18872" tIns="0" anchor="t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1800" b="1" i="0" u="none" strike="noStrike" kern="1200" cap="none" spc="150" normalizeH="0" baseline="0" noProof="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R="36576" lvl="0" algn="ctr">
              <a:buClr>
                <a:schemeClr val="accent1"/>
              </a:buClr>
              <a:buSzPct val="80000"/>
              <a:defRPr/>
            </a:pPr>
            <a:r>
              <a:rPr lang="ru-RU" sz="2000" spc="150" noProof="0" dirty="0">
                <a:ln w="11430"/>
                <a:solidFill>
                  <a:schemeClr val="tx1"/>
                </a:solidFill>
              </a:rPr>
              <a:t>а</a:t>
            </a:r>
            <a:r>
              <a:rPr kumimoji="0" lang="ru-RU" sz="2000" i="0" u="none" strike="noStrike" kern="1200" cap="none" spc="150" normalizeH="0" baseline="0" noProof="0" dirty="0">
                <a:ln w="11430"/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)</a:t>
            </a:r>
            <a:r>
              <a:rPr lang="ru-RU" sz="2000" spc="150" dirty="0">
                <a:ln w="11430"/>
                <a:solidFill>
                  <a:schemeClr val="tx1"/>
                </a:solidFill>
              </a:rPr>
              <a:t>  Не моложе 14 лет.</a:t>
            </a:r>
            <a:endParaRPr kumimoji="0" lang="ru-RU" sz="2000" i="0" u="none" strike="noStrike" kern="1200" cap="none" spc="150" normalizeH="0" baseline="0" noProof="0" dirty="0">
              <a:ln w="11430"/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ru-RU" sz="18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Текст 5">
            <a:hlinkClick r:id="" action="ppaction://noaction">
              <a:snd r:embed="rId4" name="ERROR_A.WAV"/>
            </a:hlinkClick>
          </p:cNvPr>
          <p:cNvSpPr txBox="1">
            <a:spLocks/>
          </p:cNvSpPr>
          <p:nvPr/>
        </p:nvSpPr>
        <p:spPr>
          <a:xfrm>
            <a:off x="357158" y="3214686"/>
            <a:ext cx="4357718" cy="785818"/>
          </a:xfrm>
          <a:prstGeom prst="rect">
            <a:avLst/>
          </a:prstGeom>
          <a:noFill/>
          <a:ln>
            <a:solidFill>
              <a:srgbClr val="72B6E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18872" tIns="0" anchor="t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1800" b="1" i="0" u="none" strike="noStrike" kern="1200" cap="none" spc="150" normalizeH="0" baseline="0" noProof="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36576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2000" spc="150" dirty="0">
                <a:ln w="11430"/>
                <a:solidFill>
                  <a:schemeClr val="tx1"/>
                </a:solidFill>
              </a:rPr>
              <a:t>б) Не моложе 10 лет.</a:t>
            </a:r>
            <a:endParaRPr kumimoji="0" lang="ru-RU" sz="2000" i="0" u="none" strike="noStrike" kern="1200" cap="none" spc="150" normalizeH="0" baseline="0" noProof="0" dirty="0">
              <a:ln w="11430"/>
              <a:solidFill>
                <a:srgbClr val="F8F8F8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Текст 5">
            <a:hlinkClick r:id="" action="ppaction://noaction">
              <a:snd r:embed="rId4" name="ERROR_A.WAV"/>
            </a:hlinkClick>
          </p:cNvPr>
          <p:cNvSpPr txBox="1">
            <a:spLocks/>
          </p:cNvSpPr>
          <p:nvPr/>
        </p:nvSpPr>
        <p:spPr>
          <a:xfrm>
            <a:off x="357158" y="4357694"/>
            <a:ext cx="4357718" cy="1071570"/>
          </a:xfrm>
          <a:prstGeom prst="rect">
            <a:avLst/>
          </a:prstGeom>
          <a:noFill/>
          <a:ln>
            <a:solidFill>
              <a:srgbClr val="72B6E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18872" tIns="0" anchor="t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36576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2000" spc="150" noProof="0" dirty="0">
                <a:ln w="11430"/>
                <a:solidFill>
                  <a:schemeClr val="tx1"/>
                </a:solidFill>
              </a:rPr>
              <a:t>в</a:t>
            </a:r>
            <a:r>
              <a:rPr kumimoji="0" lang="ru-RU" sz="2000" i="0" u="none" strike="noStrike" kern="1200" cap="none" spc="150" normalizeH="0" noProof="0" dirty="0">
                <a:ln w="11430"/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) </a:t>
            </a:r>
            <a:r>
              <a:rPr lang="ru-RU" sz="2000" spc="150" dirty="0">
                <a:ln w="11430"/>
                <a:solidFill>
                  <a:schemeClr val="tx1"/>
                </a:solidFill>
              </a:rPr>
              <a:t>Вообще нельзя выезжать на велосипеде на проезжую часть общей дороги.</a:t>
            </a:r>
            <a:endParaRPr kumimoji="0" lang="ru-RU" sz="2000" i="0" u="none" strike="noStrike" kern="1200" cap="none" spc="150" normalizeH="0" baseline="0" noProof="0" dirty="0">
              <a:ln w="11430"/>
              <a:solidFill>
                <a:srgbClr val="F8F8F8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ru-RU" sz="20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6286512" y="4357694"/>
            <a:ext cx="857256" cy="857256"/>
          </a:xfrm>
          <a:prstGeom prst="ellipse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узел 8"/>
          <p:cNvSpPr/>
          <p:nvPr/>
        </p:nvSpPr>
        <p:spPr>
          <a:xfrm>
            <a:off x="6286512" y="4357694"/>
            <a:ext cx="857256" cy="857256"/>
          </a:xfrm>
          <a:prstGeom prst="flowChartConnector">
            <a:avLst/>
          </a:prstGeom>
          <a:solidFill>
            <a:srgbClr val="0BA5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Блок-схема: узел 18"/>
          <p:cNvSpPr/>
          <p:nvPr/>
        </p:nvSpPr>
        <p:spPr>
          <a:xfrm>
            <a:off x="6286512" y="2000240"/>
            <a:ext cx="857256" cy="857256"/>
          </a:xfrm>
          <a:prstGeom prst="flowChartConnector">
            <a:avLst/>
          </a:prstGeom>
          <a:solidFill>
            <a:srgbClr val="FFA3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Блок-схема: узел 6"/>
          <p:cNvSpPr/>
          <p:nvPr/>
        </p:nvSpPr>
        <p:spPr>
          <a:xfrm>
            <a:off x="6215074" y="2000240"/>
            <a:ext cx="928694" cy="85725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Блок-схема: узел 19"/>
          <p:cNvSpPr/>
          <p:nvPr/>
        </p:nvSpPr>
        <p:spPr>
          <a:xfrm>
            <a:off x="6286512" y="3143248"/>
            <a:ext cx="857256" cy="857256"/>
          </a:xfrm>
          <a:prstGeom prst="flowChartConnector">
            <a:avLst/>
          </a:prstGeom>
          <a:solidFill>
            <a:srgbClr val="FFFF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Блок-схема: узел 7"/>
          <p:cNvSpPr/>
          <p:nvPr/>
        </p:nvSpPr>
        <p:spPr>
          <a:xfrm>
            <a:off x="6286512" y="3071810"/>
            <a:ext cx="928694" cy="1000132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Заголовок 4"/>
          <p:cNvSpPr txBox="1">
            <a:spLocks/>
          </p:cNvSpPr>
          <p:nvPr/>
        </p:nvSpPr>
        <p:spPr>
          <a:xfrm>
            <a:off x="642910" y="285728"/>
            <a:ext cx="7715304" cy="15716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002">
            <a:schemeClr val="dk2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spc="150" dirty="0">
                <a:ln w="11430"/>
                <a:solidFill>
                  <a:schemeClr val="tx1"/>
                </a:solidFill>
                <a:latin typeface="Monotype Corsiva" pitchFamily="66" charset="0"/>
              </a:rPr>
              <a:t>6</a:t>
            </a:r>
            <a:r>
              <a:rPr kumimoji="0" lang="ru-RU" sz="2800" b="0" i="0" u="none" strike="noStrike" kern="1200" cap="none" spc="150" normalizeH="0" baseline="0" noProof="0" dirty="0">
                <a:ln w="11430"/>
                <a:solidFill>
                  <a:schemeClr val="tx1"/>
                </a:solidFill>
                <a:uLnTx/>
                <a:uFillTx/>
                <a:latin typeface="Monotype Corsiva" pitchFamily="66" charset="0"/>
              </a:rPr>
              <a:t>. В каком возрасте разрешается выезжать на велосипеде на дороги общего пользования?</a:t>
            </a:r>
            <a:endParaRPr kumimoji="0" lang="ru-RU" sz="2800" b="0" i="0" u="none" strike="noStrike" kern="1200" cap="none" spc="150" normalizeH="0" baseline="0" noProof="0" dirty="0">
              <a:ln w="11430"/>
              <a:solidFill>
                <a:srgbClr val="F8F8F8"/>
              </a:solidFill>
              <a:uLnTx/>
              <a:uFillTx/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RROR_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RROR_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9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58B64-5E4B-43E8-8945-4F5A06EF0598}" type="datetime1">
              <a:rPr lang="ru-RU" smtClean="0"/>
              <a:pPr>
                <a:defRPr/>
              </a:pPr>
              <a:t>05.04.2022</a:t>
            </a:fld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3B3912-DA76-44F8-BF9D-9164A8DAC93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  <p:pic>
        <p:nvPicPr>
          <p:cNvPr id="4" name="Рисунок 3" descr="Рисунок7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85720" y="214290"/>
            <a:ext cx="8501122" cy="6429420"/>
          </a:xfrm>
          <a:prstGeom prst="roundRect">
            <a:avLst/>
          </a:prstGeom>
          <a:solidFill>
            <a:srgbClr val="D3F9FD">
              <a:alpha val="72000"/>
            </a:srgb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hangingPunct="0">
              <a:defRPr/>
            </a:pPr>
            <a:endParaRPr lang="ru-RU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Рисунок 5" descr="stop-light-hi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256" y="1785926"/>
            <a:ext cx="3357586" cy="4000504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643702" y="2285992"/>
            <a:ext cx="928694" cy="928694"/>
          </a:xfrm>
          <a:prstGeom prst="ellipse">
            <a:avLst/>
          </a:prstGeom>
          <a:solidFill>
            <a:srgbClr val="FDD3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6643702" y="2285992"/>
            <a:ext cx="928694" cy="9286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6715140" y="3500438"/>
            <a:ext cx="857256" cy="857256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Блок-схема: узел 9"/>
          <p:cNvSpPr/>
          <p:nvPr/>
        </p:nvSpPr>
        <p:spPr>
          <a:xfrm>
            <a:off x="6715140" y="3500438"/>
            <a:ext cx="857256" cy="85725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6715140" y="4714884"/>
            <a:ext cx="857256" cy="857256"/>
          </a:xfrm>
          <a:prstGeom prst="ellipse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6715140" y="4714884"/>
            <a:ext cx="928694" cy="857256"/>
          </a:xfrm>
          <a:prstGeom prst="ellipse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Заголовок 4"/>
          <p:cNvSpPr txBox="1">
            <a:spLocks/>
          </p:cNvSpPr>
          <p:nvPr/>
        </p:nvSpPr>
        <p:spPr>
          <a:xfrm>
            <a:off x="609600" y="381000"/>
            <a:ext cx="7072362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002">
            <a:schemeClr val="dk2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spc="150" dirty="0">
                <a:ln w="11430"/>
                <a:solidFill>
                  <a:srgbClr val="002060"/>
                </a:solidFill>
                <a:latin typeface="Monotype Corsiva" pitchFamily="66" charset="0"/>
              </a:rPr>
              <a:t>7</a:t>
            </a:r>
            <a:r>
              <a:rPr kumimoji="0" lang="ru-RU" sz="2800" b="0" i="0" u="none" strike="noStrike" kern="1200" cap="none" spc="150" normalizeH="0" baseline="0" noProof="0" dirty="0">
                <a:ln w="11430"/>
                <a:solidFill>
                  <a:srgbClr val="002060"/>
                </a:solidFill>
                <a:uLnTx/>
                <a:uFillTx/>
                <a:latin typeface="Monotype Corsiva" pitchFamily="66" charset="0"/>
              </a:rPr>
              <a:t>. Разрешается ли сидеть детям на переднем сидении?</a:t>
            </a:r>
          </a:p>
        </p:txBody>
      </p:sp>
      <p:sp>
        <p:nvSpPr>
          <p:cNvPr id="14" name="Текст 5">
            <a:hlinkClick r:id="" action="ppaction://noaction">
              <a:snd r:embed="rId3" name="ERROR_A.WAV"/>
            </a:hlinkClick>
          </p:cNvPr>
          <p:cNvSpPr txBox="1">
            <a:spLocks/>
          </p:cNvSpPr>
          <p:nvPr/>
        </p:nvSpPr>
        <p:spPr>
          <a:xfrm>
            <a:off x="500034" y="2214554"/>
            <a:ext cx="4500594" cy="785818"/>
          </a:xfrm>
          <a:prstGeom prst="rect">
            <a:avLst/>
          </a:prstGeom>
          <a:solidFill>
            <a:srgbClr val="D3F9FD"/>
          </a:solidFill>
          <a:ln>
            <a:solidFill>
              <a:srgbClr val="00B0F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18872" tIns="0" anchor="t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ru-RU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0" marR="36576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1800" b="1" i="0" u="none" strike="noStrike" kern="1200" cap="none" spc="150" normalizeH="0" noProof="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ru-RU" sz="2000" spc="150" noProof="0" dirty="0">
                <a:ln w="11430"/>
                <a:solidFill>
                  <a:schemeClr val="tx1"/>
                </a:solidFill>
              </a:rPr>
              <a:t>а</a:t>
            </a:r>
            <a:r>
              <a:rPr kumimoji="0" lang="ru-RU" sz="2000" i="0" u="none" strike="noStrike" kern="1200" cap="none" spc="150" normalizeH="0" noProof="0" dirty="0">
                <a:ln w="11430"/>
                <a:solidFill>
                  <a:schemeClr val="tx1"/>
                </a:solidFill>
                <a:uLnTx/>
                <a:uFillTx/>
                <a:ea typeface="+mn-ea"/>
                <a:cs typeface="+mn-cs"/>
              </a:rPr>
              <a:t>) Не разрешается</a:t>
            </a:r>
            <a:r>
              <a:rPr lang="ru-RU" sz="2000" spc="150" dirty="0">
                <a:ln w="11430"/>
                <a:solidFill>
                  <a:schemeClr val="tx1"/>
                </a:solidFill>
              </a:rPr>
              <a:t>.</a:t>
            </a:r>
            <a:endParaRPr kumimoji="0" lang="ru-RU" sz="2000" i="0" u="none" strike="noStrike" kern="1200" cap="none" spc="150" normalizeH="0" baseline="0" noProof="0" dirty="0">
              <a:ln w="11430"/>
              <a:solidFill>
                <a:srgbClr val="F8F8F8"/>
              </a:solidFill>
              <a:uLnTx/>
              <a:uFillTx/>
              <a:ea typeface="+mn-ea"/>
              <a:cs typeface="+mn-cs"/>
            </a:endParaRPr>
          </a:p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ru-RU" sz="18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Текст 5">
            <a:hlinkClick r:id="" action="ppaction://noaction">
              <a:snd r:embed="rId3" name="ERROR_A.WAV"/>
            </a:hlinkClick>
          </p:cNvPr>
          <p:cNvSpPr txBox="1">
            <a:spLocks/>
          </p:cNvSpPr>
          <p:nvPr/>
        </p:nvSpPr>
        <p:spPr>
          <a:xfrm>
            <a:off x="428596" y="3500438"/>
            <a:ext cx="4714908" cy="928694"/>
          </a:xfrm>
          <a:prstGeom prst="rect">
            <a:avLst/>
          </a:prstGeom>
          <a:solidFill>
            <a:srgbClr val="D3F9FD"/>
          </a:solidFill>
          <a:ln>
            <a:solidFill>
              <a:srgbClr val="00B0F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18872" tIns="0" anchor="t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36576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2000" b="1" i="0" u="none" strike="noStrike" kern="1200" cap="none" spc="150" normalizeH="0" baseline="0" noProof="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ru-RU" sz="2000" spc="150" noProof="0" dirty="0">
                <a:ln w="11430"/>
                <a:solidFill>
                  <a:schemeClr val="tx1"/>
                </a:solidFill>
              </a:rPr>
              <a:t>б</a:t>
            </a:r>
            <a:r>
              <a:rPr lang="ru-RU" sz="2000" spc="150" dirty="0">
                <a:ln w="11430"/>
                <a:solidFill>
                  <a:schemeClr val="tx1"/>
                </a:solidFill>
              </a:rPr>
              <a:t>) Разрешается перевозка детей любого возраста при наличии взрослого пассажира.</a:t>
            </a:r>
            <a:endParaRPr kumimoji="0" lang="ru-RU" sz="2000" i="0" u="none" strike="noStrike" kern="1200" cap="none" spc="150" normalizeH="0" baseline="0" noProof="0" dirty="0">
              <a:ln w="11430"/>
              <a:solidFill>
                <a:srgbClr val="F8F8F8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Текст 5">
            <a:hlinkClick r:id="" action="ppaction://noaction" highlightClick="1">
              <a:snd r:embed="rId2" name="applause.wav"/>
            </a:hlinkClick>
          </p:cNvPr>
          <p:cNvSpPr txBox="1">
            <a:spLocks/>
          </p:cNvSpPr>
          <p:nvPr/>
        </p:nvSpPr>
        <p:spPr>
          <a:xfrm>
            <a:off x="428596" y="4714884"/>
            <a:ext cx="4833998" cy="1000132"/>
          </a:xfrm>
          <a:prstGeom prst="rect">
            <a:avLst/>
          </a:prstGeom>
          <a:solidFill>
            <a:srgbClr val="D3F9FD"/>
          </a:solidFill>
          <a:ln>
            <a:solidFill>
              <a:srgbClr val="00B0F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18872" tIns="0" anchor="t">
            <a:normAutofit fontScale="92500" lnSpcReduction="2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1800" b="1" i="0" u="none" strike="noStrike" kern="1200" cap="none" spc="150" normalizeH="0" baseline="0" noProof="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R="36576" lvl="0" algn="ctr">
              <a:buClr>
                <a:schemeClr val="accent1"/>
              </a:buClr>
              <a:buSzPct val="80000"/>
              <a:defRPr/>
            </a:pPr>
            <a:r>
              <a:rPr lang="ru-RU" sz="2000" spc="150" noProof="0" dirty="0">
                <a:ln w="11430"/>
                <a:solidFill>
                  <a:schemeClr val="tx1"/>
                </a:solidFill>
              </a:rPr>
              <a:t>в</a:t>
            </a:r>
            <a:r>
              <a:rPr kumimoji="0" lang="ru-RU" sz="2000" i="0" u="none" strike="noStrike" kern="1200" cap="none" spc="150" normalizeH="0" baseline="0" noProof="0" dirty="0">
                <a:ln w="11430"/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)</a:t>
            </a:r>
            <a:r>
              <a:rPr lang="ru-RU" sz="2000" spc="150" dirty="0">
                <a:ln w="11430"/>
                <a:solidFill>
                  <a:schemeClr val="tx1"/>
                </a:solidFill>
              </a:rPr>
              <a:t>  Разрешается перевозка детей до 12 лет при наличии специального детского кресла.</a:t>
            </a:r>
            <a:endParaRPr kumimoji="0" lang="ru-RU" sz="2000" i="0" u="none" strike="noStrike" kern="1200" cap="none" spc="150" normalizeH="0" baseline="0" noProof="0" dirty="0">
              <a:ln w="11430"/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ru-RU" sz="18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RROR_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RROR_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D1480A-088B-422B-8EED-23A26182FBBA}" type="datetime1">
              <a:rPr lang="ru-RU" smtClean="0"/>
              <a:pPr>
                <a:defRPr/>
              </a:pPr>
              <a:t>05.04.2022</a:t>
            </a:fld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3B3912-DA76-44F8-BF9D-9164A8DAC93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pic>
        <p:nvPicPr>
          <p:cNvPr id="4" name="Рисунок 3" descr="Рисунок7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85720" y="214290"/>
            <a:ext cx="8501122" cy="6429420"/>
          </a:xfrm>
          <a:prstGeom prst="roundRect">
            <a:avLst/>
          </a:prstGeom>
          <a:solidFill>
            <a:srgbClr val="D3F9FD">
              <a:alpha val="72000"/>
            </a:srgb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hangingPunct="0">
              <a:defRPr/>
            </a:pPr>
            <a:endParaRPr lang="ru-RU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Рисунок 5" descr="stop-light-hi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256" y="1785926"/>
            <a:ext cx="3357586" cy="4000504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643702" y="2285992"/>
            <a:ext cx="928694" cy="928694"/>
          </a:xfrm>
          <a:prstGeom prst="ellipse">
            <a:avLst/>
          </a:prstGeom>
          <a:solidFill>
            <a:srgbClr val="FDD3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6643702" y="2285992"/>
            <a:ext cx="928694" cy="9286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6715140" y="3500438"/>
            <a:ext cx="857256" cy="857256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Блок-схема: узел 9"/>
          <p:cNvSpPr/>
          <p:nvPr/>
        </p:nvSpPr>
        <p:spPr>
          <a:xfrm>
            <a:off x="6715140" y="3500438"/>
            <a:ext cx="857256" cy="85725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6715140" y="4714884"/>
            <a:ext cx="857256" cy="857256"/>
          </a:xfrm>
          <a:prstGeom prst="ellipse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6715140" y="4714884"/>
            <a:ext cx="928694" cy="857256"/>
          </a:xfrm>
          <a:prstGeom prst="ellipse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Заголовок 4"/>
          <p:cNvSpPr txBox="1">
            <a:spLocks/>
          </p:cNvSpPr>
          <p:nvPr/>
        </p:nvSpPr>
        <p:spPr>
          <a:xfrm>
            <a:off x="500034" y="357166"/>
            <a:ext cx="7786742" cy="1500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002">
            <a:schemeClr val="dk2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150" normalizeH="0" baseline="0" noProof="0" dirty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Monotype Corsiva" pitchFamily="66" charset="0"/>
              </a:rPr>
              <a:t>8. Как правильно и безопасно перейти дорогу, если на проезжей части не видно машин?</a:t>
            </a:r>
          </a:p>
        </p:txBody>
      </p:sp>
      <p:sp>
        <p:nvSpPr>
          <p:cNvPr id="14" name="Текст 5">
            <a:hlinkClick r:id="" action="ppaction://noaction" highlightClick="1">
              <a:snd r:embed="rId3" name="applause.wav"/>
            </a:hlinkClick>
          </p:cNvPr>
          <p:cNvSpPr txBox="1">
            <a:spLocks/>
          </p:cNvSpPr>
          <p:nvPr/>
        </p:nvSpPr>
        <p:spPr>
          <a:xfrm>
            <a:off x="500034" y="2285992"/>
            <a:ext cx="4643470" cy="785818"/>
          </a:xfrm>
          <a:prstGeom prst="rect">
            <a:avLst/>
          </a:prstGeom>
          <a:solidFill>
            <a:srgbClr val="D3F9FD"/>
          </a:solidFill>
          <a:ln>
            <a:solidFill>
              <a:srgbClr val="00B0F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18872" tIns="0" anchor="t">
            <a:normAutofit fontScale="92500" lnSpcReduction="2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1800" b="1" i="0" u="none" strike="noStrike" kern="1200" cap="none" spc="150" normalizeH="0" baseline="0" noProof="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R="36576" lvl="0" algn="ctr">
              <a:buClr>
                <a:schemeClr val="accent1"/>
              </a:buClr>
              <a:buSzPct val="80000"/>
              <a:defRPr/>
            </a:pPr>
            <a:r>
              <a:rPr lang="ru-RU" sz="2000" spc="150" noProof="0" dirty="0">
                <a:ln w="11430"/>
                <a:solidFill>
                  <a:schemeClr val="tx1"/>
                </a:solidFill>
              </a:rPr>
              <a:t>а</a:t>
            </a:r>
            <a:r>
              <a:rPr kumimoji="0" lang="ru-RU" sz="2000" i="0" u="none" strike="noStrike" kern="1200" cap="none" spc="150" normalizeH="0" baseline="0" noProof="0" dirty="0">
                <a:ln w="11430"/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)</a:t>
            </a:r>
            <a:r>
              <a:rPr lang="ru-RU" sz="2000" spc="150" dirty="0">
                <a:ln w="11430"/>
                <a:solidFill>
                  <a:schemeClr val="tx1"/>
                </a:solidFill>
              </a:rPr>
              <a:t>  Посмотреть налево, потом направо и только после переходить.</a:t>
            </a:r>
            <a:endParaRPr kumimoji="0" lang="ru-RU" sz="2000" i="0" u="none" strike="noStrike" kern="1200" cap="none" spc="150" normalizeH="0" baseline="0" noProof="0" dirty="0">
              <a:ln w="11430"/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ru-RU" sz="18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Текст 5">
            <a:hlinkClick r:id="" action="ppaction://noaction">
              <a:snd r:embed="rId2" name="ERROR_A.WAV"/>
            </a:hlinkClick>
          </p:cNvPr>
          <p:cNvSpPr txBox="1">
            <a:spLocks/>
          </p:cNvSpPr>
          <p:nvPr/>
        </p:nvSpPr>
        <p:spPr>
          <a:xfrm>
            <a:off x="500034" y="3500438"/>
            <a:ext cx="4696698" cy="785818"/>
          </a:xfrm>
          <a:prstGeom prst="rect">
            <a:avLst/>
          </a:prstGeom>
          <a:solidFill>
            <a:srgbClr val="D3F9FD"/>
          </a:solidFill>
          <a:ln>
            <a:solidFill>
              <a:srgbClr val="00B0F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18872" tIns="0" anchor="t">
            <a:normAutofit fontScale="92500" lnSpcReduction="2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1800" b="1" i="0" u="none" strike="noStrike" kern="1200" cap="none" spc="150" normalizeH="0" baseline="0" noProof="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R="36576" algn="ctr">
              <a:buClr>
                <a:schemeClr val="accent1"/>
              </a:buClr>
              <a:buSzPct val="80000"/>
              <a:defRPr/>
            </a:pPr>
            <a:r>
              <a:rPr lang="ru-RU" sz="2000" spc="150" dirty="0">
                <a:ln w="11430"/>
                <a:solidFill>
                  <a:schemeClr val="tx1"/>
                </a:solidFill>
              </a:rPr>
              <a:t>б) Если впереди нет машин, то можно переходить дорогу</a:t>
            </a:r>
            <a:r>
              <a:rPr lang="ru-RU" b="1" spc="150" dirty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  <a:endParaRPr lang="ru-RU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0" marR="36576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ru-RU" sz="18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Текст 5">
            <a:hlinkClick r:id="" action="ppaction://noaction">
              <a:snd r:embed="rId2" name="ERROR_A.WAV"/>
            </a:hlinkClick>
          </p:cNvPr>
          <p:cNvSpPr txBox="1">
            <a:spLocks/>
          </p:cNvSpPr>
          <p:nvPr/>
        </p:nvSpPr>
        <p:spPr>
          <a:xfrm>
            <a:off x="500034" y="4714884"/>
            <a:ext cx="4714908" cy="857256"/>
          </a:xfrm>
          <a:prstGeom prst="rect">
            <a:avLst/>
          </a:prstGeom>
          <a:solidFill>
            <a:srgbClr val="D3F9FD"/>
          </a:solidFill>
          <a:ln>
            <a:solidFill>
              <a:srgbClr val="00B0F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18872" tIns="0" anchor="t">
            <a:normAutofit lnSpcReduction="1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ru-RU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R="36576" lvl="0" algn="ctr">
              <a:buClr>
                <a:schemeClr val="accent1"/>
              </a:buClr>
              <a:buSzPct val="80000"/>
              <a:defRPr/>
            </a:pPr>
            <a:r>
              <a:rPr kumimoji="0" lang="ru-RU" sz="1800" b="1" i="0" u="none" strike="noStrike" kern="1200" cap="none" spc="150" normalizeH="0" noProof="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ru-RU" sz="2000" spc="150" noProof="0" dirty="0">
                <a:ln w="11430"/>
                <a:solidFill>
                  <a:schemeClr val="tx1"/>
                </a:solidFill>
              </a:rPr>
              <a:t>в</a:t>
            </a:r>
            <a:r>
              <a:rPr kumimoji="0" lang="ru-RU" sz="2000" i="0" u="none" strike="noStrike" kern="1200" cap="none" spc="150" normalizeH="0" noProof="0" dirty="0">
                <a:ln w="11430"/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) </a:t>
            </a:r>
            <a:r>
              <a:rPr lang="ru-RU" sz="2000" spc="150" dirty="0">
                <a:ln w="11430"/>
                <a:solidFill>
                  <a:schemeClr val="tx1"/>
                </a:solidFill>
              </a:rPr>
              <a:t>Быстро перебежать дорогу, пока нет машин.</a:t>
            </a:r>
            <a:endParaRPr kumimoji="0" lang="ru-RU" sz="2000" i="0" u="none" strike="noStrike" kern="1200" cap="none" spc="150" normalizeH="0" baseline="0" noProof="0" dirty="0">
              <a:ln w="11430"/>
              <a:solidFill>
                <a:srgbClr val="F8F8F8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RROR_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RROR_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 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фразу:  </a:t>
            </a:r>
            <a:endParaRPr lang="ru-RU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я ещё раз напомню своему ребёнку о том, что…»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6416BD-0D13-459E-AEC6-89E895BFEEDB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22799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21A9DE7-D101-4E26-91B8-05B526EED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6525"/>
            <a:ext cx="8229600" cy="43005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Родители, помните!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учится у Вас! </a:t>
            </a:r>
            <a:endParaRPr lang="ru-RU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Будьте </a:t>
            </a:r>
            <a:r>
              <a:rPr lang="ru-RU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примером дисциплинированного поведения на улице для Вашего </a:t>
            </a:r>
            <a:r>
              <a:rPr lang="ru-RU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</a:t>
            </a:r>
            <a:r>
              <a:rPr lang="ru-RU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246BE4-013F-4EE5-B8D5-CC4441995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6416BD-0D13-459E-AEC6-89E895BFEEDB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6A9FDD-F265-4264-952A-346D9B1BDE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48" b="8624"/>
          <a:stretch/>
        </p:blipFill>
        <p:spPr>
          <a:xfrm>
            <a:off x="1524000" y="3212975"/>
            <a:ext cx="6096000" cy="350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802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C9CC71-426F-40CB-8645-3103D6CB798A}" type="datetime1">
              <a:rPr lang="ru-RU" smtClean="0"/>
              <a:pPr>
                <a:defRPr/>
              </a:pPr>
              <a:t>05.04.2022</a:t>
            </a:fld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3B3912-DA76-44F8-BF9D-9164A8DAC93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7158" y="285728"/>
            <a:ext cx="8572560" cy="6286544"/>
          </a:xfrm>
          <a:prstGeom prst="roundRect">
            <a:avLst/>
          </a:prstGeom>
          <a:solidFill>
            <a:schemeClr val="accent5">
              <a:lumMod val="60000"/>
              <a:lumOff val="40000"/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1285852" y="908906"/>
            <a:ext cx="6886548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2413" algn="l"/>
              </a:tabLst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План проведения собрания: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2413" algn="l"/>
              </a:tabLst>
            </a:pPr>
            <a:endParaRPr kumimoji="0" lang="ru-RU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ru-RU" b="1" dirty="0"/>
              <a:t>Актуальность  темы/</a:t>
            </a:r>
            <a:r>
              <a:rPr lang="ru-RU" i="1" dirty="0"/>
              <a:t>Старший воспитатель Гиниятулина И.В.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b="1" dirty="0"/>
              <a:t>Организация работы по профилактике детского дорожно-транспортного травматизма в МБДОУ №23/</a:t>
            </a:r>
            <a:r>
              <a:rPr lang="ru-RU" i="1" dirty="0"/>
              <a:t>Старший воспитатель Гиниятулина И.В.</a:t>
            </a:r>
            <a:r>
              <a:rPr lang="ru-RU" dirty="0"/>
              <a:t> 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b="1" dirty="0" smtClean="0"/>
              <a:t>Викторина с  </a:t>
            </a:r>
            <a:r>
              <a:rPr lang="ru-RU" b="1" dirty="0"/>
              <a:t>родителями </a:t>
            </a:r>
            <a:r>
              <a:rPr lang="ru-RU" b="1" dirty="0" smtClean="0"/>
              <a:t>«Красный, желтый, зеленый»/</a:t>
            </a:r>
            <a:r>
              <a:rPr lang="ru-RU" i="1" dirty="0"/>
              <a:t>Инструктор по ФК Крохмалюк М.В. 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b="1" dirty="0"/>
              <a:t>Взрослые, соблюдайте ПДД!/</a:t>
            </a:r>
            <a:r>
              <a:rPr lang="ru-RU" i="1" dirty="0"/>
              <a:t>Инспектор по пропаганде безопасности дорожного движения ОГИБДД МО МВД России «Ковровский» старший лейтенант полиции Юлия Алексеевна </a:t>
            </a:r>
            <a:r>
              <a:rPr lang="ru-RU" i="1" dirty="0" err="1"/>
              <a:t>Демчан</a:t>
            </a:r>
            <a:endParaRPr lang="ru-RU" i="1" dirty="0"/>
          </a:p>
          <a:p>
            <a:pPr marL="342900" lvl="0" indent="-342900" algn="just">
              <a:buFont typeface="+mj-lt"/>
              <a:buAutoNum type="arabicPeriod"/>
            </a:pPr>
            <a:r>
              <a:rPr lang="ru-RU" b="1" dirty="0"/>
              <a:t>Памятки для родителей.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b="1" dirty="0"/>
              <a:t>Рефлексия.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2413" algn="l"/>
              </a:tabLst>
            </a:pPr>
            <a:endParaRPr kumimoji="0" lang="ru-RU" sz="280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>
                <a:tab pos="252413" algn="l"/>
              </a:tabLst>
            </a:pP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EF914D-6FAD-441E-BD39-4B233EC9136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3076" name="Прямоугольник 5"/>
          <p:cNvSpPr>
            <a:spLocks noChangeArrowheads="1"/>
          </p:cNvSpPr>
          <p:nvPr/>
        </p:nvSpPr>
        <p:spPr bwMode="auto">
          <a:xfrm>
            <a:off x="357188" y="1214438"/>
            <a:ext cx="84296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1" dirty="0"/>
              <a:t>    </a:t>
            </a:r>
          </a:p>
          <a:p>
            <a:pPr algn="just"/>
            <a:r>
              <a:rPr lang="ru-RU" b="1" dirty="0"/>
              <a:t>Резкое возрастание в последние годы автомобилизации городов и поселков порождает множество проблем, среди которых дорожно-транспортный травматизм все больше приобретает характер «национальной катастрофы». </a:t>
            </a:r>
          </a:p>
        </p:txBody>
      </p:sp>
      <p:pic>
        <p:nvPicPr>
          <p:cNvPr id="3077" name="Рисунок 6" descr="1186039485_4964151510ab27a71498c1fe6d02b13fbcbbfa64f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042" y="2749551"/>
            <a:ext cx="4069083" cy="3343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8" name="Рисунок 19" descr="Рисунок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4357688"/>
            <a:ext cx="142875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CEF4E4B-D080-4A33-984C-AD7144523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801" y="2749551"/>
            <a:ext cx="4352207" cy="3343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3B3912-DA76-44F8-BF9D-9164A8DAC93D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214290"/>
            <a:ext cx="90011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ru-RU" b="1" dirty="0"/>
              <a:t>Ежегодно на дорогах России гибнут  люди. Половина из них дети. </a:t>
            </a:r>
          </a:p>
          <a:p>
            <a:pPr algn="just" eaLnBrk="0" hangingPunct="0"/>
            <a:r>
              <a:rPr lang="ru-RU" b="1" dirty="0"/>
              <a:t>Ужасает тот факт, что смертность в результате ДТП в России в несколько раз превышает смертность в результате железнодорожных и авиационных катастроф, пожаров, наводнений и других несчастных случаев. Если говорить о детях, то в последние десятилетия от травм и других несчастных случаев их погибает во много раз больше, чем от детских заболеваний.</a:t>
            </a:r>
          </a:p>
        </p:txBody>
      </p:sp>
      <p:pic>
        <p:nvPicPr>
          <p:cNvPr id="7" name="Рисунок 6" descr="Рисунок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143116"/>
            <a:ext cx="3071834" cy="321471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21" descr="P100026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0694" y="3214686"/>
            <a:ext cx="3429024" cy="335904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Прямоугольник 9"/>
          <p:cNvSpPr/>
          <p:nvPr/>
        </p:nvSpPr>
        <p:spPr>
          <a:xfrm>
            <a:off x="357158" y="5715016"/>
            <a:ext cx="43588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cs typeface="Times New Roman" pitchFamily="18" charset="0"/>
              </a:rPr>
              <a:t>За каждой из дорожных трагедий – судьба ребенка и горе родителей……</a:t>
            </a:r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6416BD-0D13-459E-AEC6-89E895BFEEDB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85918" y="285729"/>
            <a:ext cx="60722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Причины дорожно-транспортных  происшествий:</a:t>
            </a:r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357158" y="1255082"/>
            <a:ext cx="85725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На поведение детей на дороге влияет целый ряд факторов, из которых необходимо подчеркнуть особую значимость возрастных особенностей детей: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12" name="Рисунок 11" descr="Рисунок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44" y="1955682"/>
            <a:ext cx="2857520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3000364" y="2500306"/>
            <a:ext cx="27957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  Физиологические: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3000364" y="2831236"/>
            <a:ext cx="6143636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Ребёнок до 7 лет ещё плохо распознаёт источник звуков и слышит только те звуки, которые ему интересны. 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 Поле зрения ребёнка гораздо уже, чем у взрослого, сектор обзора ребёнка намного меньше. 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dirty="0">
                <a:ea typeface="Calibri" pitchFamily="34" charset="0"/>
              </a:rPr>
              <a:t> Р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еакция у ребёнка по сравнению со взрослыми значительно замедленная. Времени, чтобы отреагировать на опасность, нужно значительно больше.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 Надёжная ориентация налево направо приобретается не ранее, чем в восьмилетнем  возрасте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B791E32-6177-41BA-BA47-353197B17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4572628"/>
            <a:ext cx="2700964" cy="2087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3B3912-DA76-44F8-BF9D-9164A8DAC93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3500430" y="1039711"/>
            <a:ext cx="528638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u="sng" dirty="0">
              <a:ea typeface="Calibri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 У дошкольников нет знаний и представлений о видах поступательного движения транспортных средств. Разделение игровых и реальных условий происходит у ребёнка в уже школе постепенно.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3500430" y="642918"/>
            <a:ext cx="24397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Психологические: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3500430" y="3369704"/>
            <a:ext cx="518637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Внимание ребёнка сосредоточенно на том, что он делает. </a:t>
            </a:r>
            <a:endParaRPr lang="ru-RU" dirty="0">
              <a:ea typeface="Calibri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Ребёнок не осознаёт ответственности за собственное поведение на дороге. Не прогнозирует, к каким последствиям приведёт его поступок для других участников движения и для него лично, т.е. собственная безопасность в условиях движения, зачастую им недооценивается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</a:p>
        </p:txBody>
      </p:sp>
      <p:pic>
        <p:nvPicPr>
          <p:cNvPr id="9" name="Рисунок 8" descr="dor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20" y="3929066"/>
            <a:ext cx="3143242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Детская безопасность на дороге">
            <a:extLst>
              <a:ext uri="{FF2B5EF4-FFF2-40B4-BE49-F238E27FC236}">
                <a16:creationId xmlns:a16="http://schemas.microsoft.com/office/drawing/2014/main" id="{BA856452-7230-4CA7-8D18-7466B7BBA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81" y="1320034"/>
            <a:ext cx="2857520" cy="2332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053AD0-F4C4-4B83-A2F5-DD351A59C206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43108" y="214290"/>
            <a:ext cx="56436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600" dirty="0">
                <a:ln/>
                <a:solidFill>
                  <a:srgbClr val="C00000"/>
                </a:solidFill>
                <a:cs typeface="Times New Roman" panose="02020603050405020304" pitchFamily="18" charset="0"/>
              </a:rPr>
              <a:t>ПДД –важнейшая часть безопасности нашей жизни 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357158" y="1857364"/>
            <a:ext cx="2357437" cy="642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актуальность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357158" y="3571876"/>
            <a:ext cx="2286000" cy="6619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пропаганда</a:t>
            </a:r>
          </a:p>
        </p:txBody>
      </p:sp>
      <p:sp>
        <p:nvSpPr>
          <p:cNvPr id="7" name="Стрелка влево 6"/>
          <p:cNvSpPr/>
          <p:nvPr/>
        </p:nvSpPr>
        <p:spPr>
          <a:xfrm>
            <a:off x="6357950" y="1928802"/>
            <a:ext cx="2357438" cy="7143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популяризация</a:t>
            </a:r>
          </a:p>
        </p:txBody>
      </p:sp>
      <p:sp>
        <p:nvSpPr>
          <p:cNvPr id="8" name="Стрелка влево 7"/>
          <p:cNvSpPr/>
          <p:nvPr/>
        </p:nvSpPr>
        <p:spPr>
          <a:xfrm>
            <a:off x="6286512" y="3500438"/>
            <a:ext cx="2428875" cy="7143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воспитание</a:t>
            </a:r>
          </a:p>
        </p:txBody>
      </p:sp>
      <p:sp>
        <p:nvSpPr>
          <p:cNvPr id="9" name="TextBox 17"/>
          <p:cNvSpPr txBox="1">
            <a:spLocks noChangeArrowheads="1"/>
          </p:cNvSpPr>
          <p:nvPr/>
        </p:nvSpPr>
        <p:spPr bwMode="auto">
          <a:xfrm>
            <a:off x="2571736" y="4857760"/>
            <a:ext cx="4143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cs typeface="Times New Roman" panose="02020603050405020304" pitchFamily="18" charset="0"/>
              </a:rPr>
              <a:t>Новый тип участника дорожного движения </a:t>
            </a:r>
          </a:p>
        </p:txBody>
      </p:sp>
      <p:sp>
        <p:nvSpPr>
          <p:cNvPr id="10" name="TextBox 18"/>
          <p:cNvSpPr txBox="1">
            <a:spLocks noChangeArrowheads="1"/>
          </p:cNvSpPr>
          <p:nvPr/>
        </p:nvSpPr>
        <p:spPr bwMode="auto">
          <a:xfrm>
            <a:off x="468313" y="5949950"/>
            <a:ext cx="27860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cs typeface="Times New Roman" panose="02020603050405020304" pitchFamily="18" charset="0"/>
              </a:rPr>
              <a:t>Дисциплинированный пешеход</a:t>
            </a:r>
          </a:p>
        </p:txBody>
      </p:sp>
      <p:sp>
        <p:nvSpPr>
          <p:cNvPr id="11" name="TextBox 19"/>
          <p:cNvSpPr txBox="1">
            <a:spLocks noChangeArrowheads="1"/>
          </p:cNvSpPr>
          <p:nvPr/>
        </p:nvSpPr>
        <p:spPr bwMode="auto">
          <a:xfrm>
            <a:off x="3779838" y="5949950"/>
            <a:ext cx="17859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cs typeface="Times New Roman" panose="02020603050405020304" pitchFamily="18" charset="0"/>
              </a:rPr>
              <a:t>Культурный пассажир</a:t>
            </a:r>
          </a:p>
        </p:txBody>
      </p:sp>
      <p:sp>
        <p:nvSpPr>
          <p:cNvPr id="12" name="TextBox 23"/>
          <p:cNvSpPr txBox="1">
            <a:spLocks noChangeArrowheads="1"/>
          </p:cNvSpPr>
          <p:nvPr/>
        </p:nvSpPr>
        <p:spPr bwMode="auto">
          <a:xfrm>
            <a:off x="5940425" y="5949950"/>
            <a:ext cx="23574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cs typeface="Times New Roman" panose="02020603050405020304" pitchFamily="18" charset="0"/>
              </a:rPr>
              <a:t>Ответственный водитель</a:t>
            </a:r>
          </a:p>
        </p:txBody>
      </p:sp>
      <p:pic>
        <p:nvPicPr>
          <p:cNvPr id="13" name="Рисунок 12" descr="004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306" y="1643050"/>
            <a:ext cx="1928826" cy="272416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28596" y="2643182"/>
            <a:ext cx="2857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" pitchFamily="34" charset="0"/>
              </a:rPr>
              <a:t>- </a:t>
            </a:r>
            <a:r>
              <a:rPr lang="ru-RU" dirty="0">
                <a:cs typeface="Times New Roman" panose="02020603050405020304" pitchFamily="18" charset="0"/>
              </a:rPr>
              <a:t>государственная</a:t>
            </a:r>
          </a:p>
          <a:p>
            <a:r>
              <a:rPr lang="ru-RU" dirty="0">
                <a:cs typeface="Times New Roman" panose="02020603050405020304" pitchFamily="18" charset="0"/>
              </a:rPr>
              <a:t> политика в вопросах ПДД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14348" y="4357694"/>
            <a:ext cx="11033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ru-RU" sz="1600" dirty="0" smtClean="0">
                <a:cs typeface="Times New Roman" panose="02020603050405020304" pitchFamily="18" charset="0"/>
              </a:rPr>
              <a:t>ОГИБДД</a:t>
            </a:r>
            <a:r>
              <a:rPr lang="ru-RU" sz="1600" dirty="0" smtClean="0">
                <a:latin typeface="Calibri" pitchFamily="34" charset="0"/>
              </a:rPr>
              <a:t> </a:t>
            </a:r>
            <a:endParaRPr lang="ru-RU" sz="1600" dirty="0">
              <a:latin typeface="Calibri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786578" y="2714620"/>
            <a:ext cx="2071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Calibri" pitchFamily="34" charset="0"/>
              </a:rPr>
              <a:t>-</a:t>
            </a:r>
            <a:r>
              <a:rPr lang="ru-RU" dirty="0">
                <a:cs typeface="Times New Roman" panose="02020603050405020304" pitchFamily="18" charset="0"/>
              </a:rPr>
              <a:t>детский сад</a:t>
            </a:r>
          </a:p>
          <a:p>
            <a:pPr algn="ctr"/>
            <a:r>
              <a:rPr lang="ru-RU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215206" y="4143380"/>
            <a:ext cx="19287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dirty="0" smtClean="0">
                <a:cs typeface="Times New Roman" panose="02020603050405020304" pitchFamily="18" charset="0"/>
              </a:rPr>
              <a:t>родители          </a:t>
            </a:r>
            <a:endParaRPr lang="ru-RU" dirty="0">
              <a:cs typeface="Times New Roman" panose="02020603050405020304" pitchFamily="18" charset="0"/>
            </a:endParaRPr>
          </a:p>
          <a:p>
            <a:r>
              <a:rPr lang="ru-RU" dirty="0">
                <a:cs typeface="Times New Roman" panose="02020603050405020304" pitchFamily="18" charset="0"/>
              </a:rPr>
              <a:t>-</a:t>
            </a:r>
            <a:r>
              <a:rPr lang="ru-RU" dirty="0" smtClean="0">
                <a:cs typeface="Times New Roman" panose="02020603050405020304" pitchFamily="18" charset="0"/>
              </a:rPr>
              <a:t>воспитатели, специалисты</a:t>
            </a:r>
            <a:endParaRPr lang="ru-RU" dirty="0">
              <a:cs typeface="Times New Roman" panose="02020603050405020304" pitchFamily="18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rot="10800000" flipV="1">
            <a:off x="2071670" y="5429264"/>
            <a:ext cx="1285884" cy="50006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5400000">
            <a:off x="4222108" y="5749941"/>
            <a:ext cx="642942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5357818" y="5214950"/>
            <a:ext cx="1500198" cy="64294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0"/>
                            </p:stCondLst>
                            <p:childTnLst>
                              <p:par>
                                <p:cTn id="28" presetID="29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500"/>
                            </p:stCondLst>
                            <p:childTnLst>
                              <p:par>
                                <p:cTn id="34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500"/>
                            </p:stCondLst>
                            <p:childTnLst>
                              <p:par>
                                <p:cTn id="40" presetID="2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500"/>
                            </p:stCondLst>
                            <p:childTnLst>
                              <p:par>
                                <p:cTn id="46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500"/>
                            </p:stCondLst>
                            <p:childTnLst>
                              <p:par>
                                <p:cTn id="52" presetID="23" presetClass="entr" presetSubtype="16" fill="hold" grpId="5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0"/>
                            </p:stCondLst>
                            <p:childTnLst>
                              <p:par>
                                <p:cTn id="57" presetID="53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7500"/>
                            </p:stCondLst>
                            <p:childTnLst>
                              <p:par>
                                <p:cTn id="63" presetID="53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500"/>
                            </p:stCondLst>
                            <p:childTnLst>
                              <p:par>
                                <p:cTn id="69" presetID="53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7500"/>
                            </p:stCondLst>
                            <p:childTnLst>
                              <p:par>
                                <p:cTn id="75" presetID="53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2500"/>
                            </p:stCondLst>
                            <p:childTnLst>
                              <p:par>
                                <p:cTn id="81" presetID="53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7500"/>
                            </p:stCondLst>
                            <p:childTnLst>
                              <p:par>
                                <p:cTn id="87" presetID="53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5"/>
      <p:bldP spid="10" grpId="0"/>
      <p:bldP spid="11" grpId="0"/>
      <p:bldP spid="12" grpId="0"/>
      <p:bldP spid="14" grpId="0"/>
      <p:bldP spid="15" grpId="0"/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B3B10A-2BCC-4DF6-9E78-25F80FC02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>
                <a:effectLst/>
              </a:rPr>
              <a:t/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/>
            </a:r>
            <a:br>
              <a:rPr lang="ru-RU" sz="2000" dirty="0">
                <a:effectLst/>
              </a:rPr>
            </a:br>
            <a:r>
              <a:rPr lang="ru-RU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образовательная программа МБДОУ №23 </a:t>
            </a:r>
            <a:br>
              <a:rPr lang="ru-RU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дошкольного образования «От рождения до школы»   / Под ред. Н. Е. </a:t>
            </a:r>
            <a:r>
              <a:rPr lang="ru-RU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Вераксы</a:t>
            </a:r>
            <a:r>
              <a:rPr lang="ru-RU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Т. С. Комаровой, Э. М. Дорофеевой. — Издание шестое (инновационное), исп. и доп. — М.: МОЗАИКА-СИНТЕЗ, 2019</a:t>
            </a:r>
            <a:r>
              <a:rPr lang="ru-RU" sz="2000" dirty="0">
                <a:effectLst/>
              </a:rPr>
              <a:t/>
            </a:r>
            <a:br>
              <a:rPr lang="ru-RU" sz="2000" dirty="0">
                <a:effectLst/>
              </a:rPr>
            </a:br>
            <a:endParaRPr lang="ru-RU" sz="200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F0E8FA-2668-40DD-9988-ACCF26DDE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6416BD-0D13-459E-AEC6-89E895BFEEDB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B8F89C-6B50-48B6-AFC2-A41CB8A3DF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50" t="4005" r="18501" b="4005"/>
          <a:stretch/>
        </p:blipFill>
        <p:spPr>
          <a:xfrm>
            <a:off x="179512" y="2023259"/>
            <a:ext cx="3970784" cy="4560103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68D14666-7699-4BDA-B9B7-8BAE55915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5440" t="27258" r="17278" b="47949"/>
          <a:stretch/>
        </p:blipFill>
        <p:spPr>
          <a:xfrm>
            <a:off x="4572000" y="1995824"/>
            <a:ext cx="4258816" cy="12171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1E5107B-AFCB-46B2-9C85-6859D8CA71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88" t="24801" r="19288" b="16317"/>
          <a:stretch/>
        </p:blipFill>
        <p:spPr>
          <a:xfrm>
            <a:off x="4572000" y="3542481"/>
            <a:ext cx="4258816" cy="302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141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ainbow over a Highway Design Slid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'Радуга над дорогой'</Template>
  <TotalTime>7147</TotalTime>
  <Words>1064</Words>
  <Application>Microsoft Office PowerPoint</Application>
  <PresentationFormat>Экран (4:3)</PresentationFormat>
  <Paragraphs>180</Paragraphs>
  <Slides>29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9" baseType="lpstr">
      <vt:lpstr>Arial</vt:lpstr>
      <vt:lpstr>Bookman Old Style</vt:lpstr>
      <vt:lpstr>Calibri</vt:lpstr>
      <vt:lpstr>Comic Sans MS</vt:lpstr>
      <vt:lpstr>Monotype Corsiva</vt:lpstr>
      <vt:lpstr>Times New Roman</vt:lpstr>
      <vt:lpstr>Wingdings</vt:lpstr>
      <vt:lpstr>Wingdings 2</vt:lpstr>
      <vt:lpstr>Rainbow over a Highway Design Slide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Основная образовательная программа МБДОУ №23  Программа дошкольного образования «От рождения до школы»   / Под ред. Н. Е. Вераксы, Т. С. Комаровой, Э. М. Дорофеевой. — Издание шестое (инновационное), исп. и доп. — М.: МОЗАИКА-СИНТЕЗ, 2019 </vt:lpstr>
      <vt:lpstr>Образовательная область  «Социально-коммуникативное развитие» Образовательная деятельность с детьми 6-7 лет</vt:lpstr>
      <vt:lpstr>Презентация PowerPoint</vt:lpstr>
      <vt:lpstr>Презентация PowerPoint</vt:lpstr>
      <vt:lpstr>Участие в городских акциях, тематических неделях, месячниках ПДД</vt:lpstr>
      <vt:lpstr>Участие в городских конкурсах</vt:lpstr>
      <vt:lpstr>Участие в городской заочной игре-викторине  «Дорога и дети»</vt:lpstr>
      <vt:lpstr>Участие инспектора ОГИБДД  - Ю. А. Демчан в проведении образовательной деятельности по правилам дорожного движения</vt:lpstr>
      <vt:lpstr>Участие инспектора ОГИБДД  - Ю. А. Демчан в проведении образовательной деятельности по правилам дорожного движения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Рефлексия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Людмила</dc:creator>
  <cp:lastModifiedBy>Пользователь Windows</cp:lastModifiedBy>
  <cp:revision>674</cp:revision>
  <dcterms:created xsi:type="dcterms:W3CDTF">2009-10-22T18:25:37Z</dcterms:created>
  <dcterms:modified xsi:type="dcterms:W3CDTF">2022-04-05T11:15:23Z</dcterms:modified>
</cp:coreProperties>
</file>