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4" r:id="rId2"/>
    <p:sldId id="336" r:id="rId3"/>
    <p:sldId id="337" r:id="rId4"/>
    <p:sldId id="340" r:id="rId5"/>
    <p:sldId id="341" r:id="rId6"/>
    <p:sldId id="342" r:id="rId7"/>
    <p:sldId id="343" r:id="rId8"/>
    <p:sldId id="257" r:id="rId9"/>
    <p:sldId id="289" r:id="rId10"/>
    <p:sldId id="258" r:id="rId11"/>
    <p:sldId id="259" r:id="rId12"/>
    <p:sldId id="260" r:id="rId13"/>
    <p:sldId id="261" r:id="rId14"/>
    <p:sldId id="262" r:id="rId15"/>
    <p:sldId id="346" r:id="rId16"/>
    <p:sldId id="347" r:id="rId17"/>
    <p:sldId id="344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354" r:id="rId26"/>
    <p:sldId id="356" r:id="rId27"/>
    <p:sldId id="272" r:id="rId28"/>
    <p:sldId id="273" r:id="rId29"/>
    <p:sldId id="274" r:id="rId30"/>
    <p:sldId id="350" r:id="rId31"/>
    <p:sldId id="275" r:id="rId32"/>
    <p:sldId id="276" r:id="rId33"/>
    <p:sldId id="277" r:id="rId34"/>
    <p:sldId id="279" r:id="rId35"/>
    <p:sldId id="280" r:id="rId36"/>
    <p:sldId id="281" r:id="rId37"/>
    <p:sldId id="282" r:id="rId38"/>
    <p:sldId id="283" r:id="rId39"/>
    <p:sldId id="284" r:id="rId40"/>
    <p:sldId id="285" r:id="rId41"/>
    <p:sldId id="286" r:id="rId42"/>
    <p:sldId id="287" r:id="rId43"/>
    <p:sldId id="293" r:id="rId44"/>
    <p:sldId id="294" r:id="rId45"/>
    <p:sldId id="295" r:id="rId46"/>
    <p:sldId id="322" r:id="rId47"/>
    <p:sldId id="323" r:id="rId48"/>
    <p:sldId id="325" r:id="rId49"/>
    <p:sldId id="326" r:id="rId50"/>
    <p:sldId id="291" r:id="rId51"/>
    <p:sldId id="300" r:id="rId52"/>
    <p:sldId id="301" r:id="rId53"/>
    <p:sldId id="292" r:id="rId54"/>
    <p:sldId id="296" r:id="rId55"/>
    <p:sldId id="298" r:id="rId56"/>
    <p:sldId id="345" r:id="rId57"/>
    <p:sldId id="352" r:id="rId58"/>
    <p:sldId id="353" r:id="rId59"/>
    <p:sldId id="355" r:id="rId60"/>
    <p:sldId id="299" r:id="rId61"/>
    <p:sldId id="302" r:id="rId62"/>
    <p:sldId id="303" r:id="rId63"/>
    <p:sldId id="304" r:id="rId64"/>
    <p:sldId id="305" r:id="rId65"/>
    <p:sldId id="306" r:id="rId66"/>
    <p:sldId id="307" r:id="rId67"/>
    <p:sldId id="358" r:id="rId68"/>
    <p:sldId id="308" r:id="rId69"/>
    <p:sldId id="348" r:id="rId70"/>
    <p:sldId id="349" r:id="rId71"/>
    <p:sldId id="310" r:id="rId72"/>
    <p:sldId id="311" r:id="rId73"/>
    <p:sldId id="312" r:id="rId74"/>
    <p:sldId id="313" r:id="rId75"/>
    <p:sldId id="314" r:id="rId76"/>
    <p:sldId id="357" r:id="rId77"/>
    <p:sldId id="315" r:id="rId78"/>
    <p:sldId id="316" r:id="rId79"/>
    <p:sldId id="318" r:id="rId80"/>
    <p:sldId id="319" r:id="rId81"/>
    <p:sldId id="351" r:id="rId82"/>
    <p:sldId id="327" r:id="rId83"/>
    <p:sldId id="333" r:id="rId84"/>
    <p:sldId id="328" r:id="rId85"/>
    <p:sldId id="329" r:id="rId86"/>
    <p:sldId id="330" r:id="rId87"/>
    <p:sldId id="331" r:id="rId88"/>
    <p:sldId id="332" r:id="rId8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120" d="100"/>
          <a:sy n="120" d="100"/>
        </p:scale>
        <p:origin x="-534" y="6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4C94-308E-4EF9-86D7-7EAE9060CCF4}" type="datetimeFigureOut">
              <a:rPr lang="ru-RU" smtClean="0"/>
              <a:pPr/>
              <a:t>13.12.2019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91C04-2EAD-4F52-A04C-23DD68D486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4C94-308E-4EF9-86D7-7EAE9060CCF4}" type="datetimeFigureOut">
              <a:rPr lang="ru-RU" smtClean="0"/>
              <a:pPr/>
              <a:t>13.12.2019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91C04-2EAD-4F52-A04C-23DD68D486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4C94-308E-4EF9-86D7-7EAE9060CCF4}" type="datetimeFigureOut">
              <a:rPr lang="ru-RU" smtClean="0"/>
              <a:pPr/>
              <a:t>13.12.2019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91C04-2EAD-4F52-A04C-23DD68D486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4C94-308E-4EF9-86D7-7EAE9060CCF4}" type="datetimeFigureOut">
              <a:rPr lang="ru-RU" smtClean="0"/>
              <a:pPr/>
              <a:t>13.12.2019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91C04-2EAD-4F52-A04C-23DD68D486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4C94-308E-4EF9-86D7-7EAE9060CCF4}" type="datetimeFigureOut">
              <a:rPr lang="ru-RU" smtClean="0"/>
              <a:pPr/>
              <a:t>13.12.2019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91C04-2EAD-4F52-A04C-23DD68D486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4C94-308E-4EF9-86D7-7EAE9060CCF4}" type="datetimeFigureOut">
              <a:rPr lang="ru-RU" smtClean="0"/>
              <a:pPr/>
              <a:t>13.12.2019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91C04-2EAD-4F52-A04C-23DD68D486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4C94-308E-4EF9-86D7-7EAE9060CCF4}" type="datetimeFigureOut">
              <a:rPr lang="ru-RU" smtClean="0"/>
              <a:pPr/>
              <a:t>13.12.2019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91C04-2EAD-4F52-A04C-23DD68D486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4C94-308E-4EF9-86D7-7EAE9060CCF4}" type="datetimeFigureOut">
              <a:rPr lang="ru-RU" smtClean="0"/>
              <a:pPr/>
              <a:t>13.12.2019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91C04-2EAD-4F52-A04C-23DD68D486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4C94-308E-4EF9-86D7-7EAE9060CCF4}" type="datetimeFigureOut">
              <a:rPr lang="ru-RU" smtClean="0"/>
              <a:pPr/>
              <a:t>13.12.2019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91C04-2EAD-4F52-A04C-23DD68D486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4C94-308E-4EF9-86D7-7EAE9060CCF4}" type="datetimeFigureOut">
              <a:rPr lang="ru-RU" smtClean="0"/>
              <a:pPr/>
              <a:t>13.12.2019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91C04-2EAD-4F52-A04C-23DD68D486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4C94-308E-4EF9-86D7-7EAE9060CCF4}" type="datetimeFigureOut">
              <a:rPr lang="ru-RU" smtClean="0"/>
              <a:pPr/>
              <a:t>13.12.2019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91C04-2EAD-4F52-A04C-23DD68D486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DB4C94-308E-4EF9-86D7-7EAE9060CCF4}" type="datetimeFigureOut">
              <a:rPr lang="ru-RU" smtClean="0"/>
              <a:pPr/>
              <a:t>13.12.2019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191C04-2EAD-4F52-A04C-23DD68D4860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8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102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eg"/><Relationship Id="rId5" Type="http://schemas.openxmlformats.org/officeDocument/2006/relationships/image" Target="../media/image88.jpeg"/><Relationship Id="rId4" Type="http://schemas.openxmlformats.org/officeDocument/2006/relationships/image" Target="../media/image11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20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31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7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120680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</a:rPr>
              <a:t>Неделя психологии 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</a:rPr>
              <a:t>«Творчество – это прекрасно!»</a:t>
            </a:r>
            <a:endParaRPr lang="ru-RU" dirty="0" smtClean="0">
              <a:solidFill>
                <a:srgbClr val="002060"/>
              </a:solidFill>
            </a:endParaRPr>
          </a:p>
          <a:p>
            <a:endParaRPr lang="ru-RU" i="1" dirty="0"/>
          </a:p>
        </p:txBody>
      </p:sp>
      <p:pic>
        <p:nvPicPr>
          <p:cNvPr id="7" name="Рисунок 6" descr="https://muzartschool.ucoz.ru/_pu/0/2156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700808"/>
            <a:ext cx="3456384" cy="446449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73729" name="Rectangle 1"/>
          <p:cNvSpPr>
            <a:spLocks noChangeArrowheads="1"/>
          </p:cNvSpPr>
          <p:nvPr/>
        </p:nvSpPr>
        <p:spPr bwMode="auto">
          <a:xfrm>
            <a:off x="5292080" y="1239143"/>
            <a:ext cx="3635896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1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000" b="1" u="sng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Девиз недели: «Цветы, как дети- дети, как цветы!» (помоги расцвести и не навреди!)</a:t>
            </a:r>
            <a:endParaRPr kumimoji="0" lang="ru-RU" sz="2000" b="0" i="0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292080" y="5589240"/>
            <a:ext cx="33478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altLang="ru-RU" dirty="0" smtClean="0">
                <a:solidFill>
                  <a:srgbClr val="002060"/>
                </a:solidFill>
              </a:rPr>
              <a:t>Подготовила и провела:</a:t>
            </a:r>
          </a:p>
          <a:p>
            <a:pPr algn="r"/>
            <a:r>
              <a:rPr lang="ru-RU" altLang="ru-RU" dirty="0" smtClean="0">
                <a:solidFill>
                  <a:srgbClr val="002060"/>
                </a:solidFill>
              </a:rPr>
              <a:t>педагог-психолог</a:t>
            </a:r>
          </a:p>
          <a:p>
            <a:pPr algn="r"/>
            <a:r>
              <a:rPr lang="ru-RU" dirty="0" smtClean="0">
                <a:solidFill>
                  <a:srgbClr val="002060"/>
                </a:solidFill>
              </a:rPr>
              <a:t>Кожина Н.Ю.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" name="Рисунок 9" descr="https://i.mycdn.me/image?id=876346464020&amp;t=3&amp;plc=WEB&amp;tkn=*42hdMgG8ZFHPkI4x-mIyjQ4Y2I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2996952"/>
            <a:ext cx="2880320" cy="23762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rgbClr val="002060"/>
                </a:solidFill>
              </a:rPr>
              <a:t>Коллективная работа группы № 10</a:t>
            </a:r>
            <a:br>
              <a:rPr lang="ru-RU" sz="2700" b="1" dirty="0" smtClean="0">
                <a:solidFill>
                  <a:srgbClr val="002060"/>
                </a:solidFill>
              </a:rPr>
            </a:br>
            <a:r>
              <a:rPr lang="ru-RU" sz="2700" i="1" dirty="0" smtClean="0">
                <a:solidFill>
                  <a:srgbClr val="002060"/>
                </a:solidFill>
              </a:rPr>
              <a:t>(Рисование солью на </a:t>
            </a:r>
            <a:r>
              <a:rPr lang="ru-RU" sz="2700" i="1" dirty="0" err="1" smtClean="0">
                <a:solidFill>
                  <a:srgbClr val="002060"/>
                </a:solidFill>
              </a:rPr>
              <a:t>гуаше</a:t>
            </a:r>
            <a:r>
              <a:rPr lang="ru-RU" sz="2700" i="1" dirty="0" smtClean="0">
                <a:solidFill>
                  <a:srgbClr val="002060"/>
                </a:solidFill>
              </a:rPr>
              <a:t>)</a:t>
            </a:r>
            <a:r>
              <a:rPr lang="ru-RU" sz="3200" i="1" dirty="0" smtClean="0"/>
              <a:t/>
            </a:r>
            <a:br>
              <a:rPr lang="ru-RU" sz="3200" i="1" dirty="0" smtClean="0"/>
            </a:br>
            <a:endParaRPr lang="ru-RU" sz="3200" i="1" dirty="0"/>
          </a:p>
        </p:txBody>
      </p:sp>
      <p:pic>
        <p:nvPicPr>
          <p:cNvPr id="4" name="Содержимое 3" descr="C:\Users\User\Desktop\178CDPFQ\S1780021 (2)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96752"/>
            <a:ext cx="8190172" cy="4886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User\Desktop\178CDPFQ\S1780019 (2)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664"/>
            <a:ext cx="8892480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ООД «Цветы»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i="1" dirty="0" smtClean="0">
                <a:solidFill>
                  <a:srgbClr val="002060"/>
                </a:solidFill>
              </a:rPr>
              <a:t>Техника: (Рисование акварелью по мокрому фону)</a:t>
            </a:r>
            <a:br>
              <a:rPr lang="ru-RU" sz="2400" i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ГРУППА №7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4" name="Содержимое 3" descr="C:\Users\User\Desktop\179CDPFQ\S1790072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939784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ООД «Цветы»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i="1" dirty="0" smtClean="0">
                <a:solidFill>
                  <a:srgbClr val="002060"/>
                </a:solidFill>
              </a:rPr>
              <a:t>Техника: (Акварелью по мокрому фону) </a:t>
            </a:r>
            <a:br>
              <a:rPr lang="ru-RU" sz="2400" i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Группа №8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4" name="Содержимое 3" descr="C:\Users\User\Desktop\179CDPFQ\S1790077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340768"/>
            <a:ext cx="8055526" cy="4785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36104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Коллективная работа группы №11 «Радуга»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i="1" dirty="0" smtClean="0">
                <a:solidFill>
                  <a:srgbClr val="002060"/>
                </a:solidFill>
              </a:rPr>
              <a:t>(Т</a:t>
            </a:r>
            <a:r>
              <a:rPr lang="ru-RU" sz="2800" dirty="0" smtClean="0">
                <a:solidFill>
                  <a:srgbClr val="002060"/>
                </a:solidFill>
              </a:rPr>
              <a:t>ехника: «пухлые краски»)</a:t>
            </a:r>
          </a:p>
        </p:txBody>
      </p:sp>
      <p:pic>
        <p:nvPicPr>
          <p:cNvPr id="4" name="Содержимое 3" descr="C:\Users\User\Desktop\179CDPFQ\S1790083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196752"/>
            <a:ext cx="8136904" cy="4929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ru-RU" altLang="ru-RU" sz="2800" b="1" dirty="0" smtClean="0">
                <a:solidFill>
                  <a:srgbClr val="002060"/>
                </a:solidFill>
              </a:rPr>
              <a:t>Оформление стендов, приемных групп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6" name="Содержимое 5" descr="J:\фото к нед псих\стенды\S1810102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08720"/>
            <a:ext cx="8291264" cy="5014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J:\фото к нед псих\стенды\S180000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332656"/>
            <a:ext cx="4521564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Содержимое 3" descr="J:\фото к нед псих\стенды\18 гр\S1810141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32656"/>
            <a:ext cx="4824536" cy="2952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J:\фото к нед псих\стенды\S181008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3573016"/>
            <a:ext cx="5112568" cy="2942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https://st.depositphotos.com/1738826/3578/v/950/depositphotos_35787063-stock-illustration-cute-owl-cartoon-holding-blank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0" y="4077072"/>
            <a:ext cx="1537272" cy="14859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Вторник 26.11.</a:t>
            </a:r>
            <a:br>
              <a:rPr lang="ru-RU" sz="3200" b="1" dirty="0" smtClean="0">
                <a:solidFill>
                  <a:srgbClr val="002060"/>
                </a:solidFill>
              </a:rPr>
            </a:br>
            <a:r>
              <a:rPr lang="ru-RU" sz="3200" b="1" dirty="0" smtClean="0">
                <a:solidFill>
                  <a:srgbClr val="002060"/>
                </a:solidFill>
              </a:rPr>
              <a:t>«театральная гостиная»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4" name="Содержимое 3" descr="https://static.vecteezy.com/system/resources/previews/000/360/539/original/children-doing-stage-drama-vector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556792"/>
            <a:ext cx="6624736" cy="4425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altLang="ru-RU" sz="2800" b="1" dirty="0" smtClean="0">
                <a:solidFill>
                  <a:srgbClr val="002060"/>
                </a:solidFill>
              </a:rPr>
              <a:t>Организованная образовательная  деятельность  </a:t>
            </a:r>
            <a:br>
              <a:rPr lang="ru-RU" altLang="ru-RU" sz="2800" b="1" dirty="0" smtClean="0">
                <a:solidFill>
                  <a:srgbClr val="002060"/>
                </a:solidFill>
              </a:rPr>
            </a:br>
            <a:r>
              <a:rPr lang="ru-RU" altLang="ru-RU" sz="2800" b="1" dirty="0" smtClean="0">
                <a:solidFill>
                  <a:srgbClr val="002060"/>
                </a:solidFill>
              </a:rPr>
              <a:t>с детьми подготовительной группы №11</a:t>
            </a:r>
            <a:br>
              <a:rPr lang="ru-RU" altLang="ru-RU" sz="2800" b="1" dirty="0" smtClean="0">
                <a:solidFill>
                  <a:srgbClr val="002060"/>
                </a:solidFill>
              </a:rPr>
            </a:br>
            <a:r>
              <a:rPr lang="ru-RU" altLang="ru-RU" sz="2800" b="1" dirty="0" smtClean="0">
                <a:solidFill>
                  <a:srgbClr val="002060"/>
                </a:solidFill>
              </a:rPr>
              <a:t>«Путешествие в сказочный лес»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pic>
        <p:nvPicPr>
          <p:cNvPr id="7" name="Содержимое 6" descr="C:\Users\User\Desktop\178CDPFQ\S1780025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340768"/>
            <a:ext cx="4320480" cy="2304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C:\Users\User\Desktop\178CDPFQ\S1780032 (2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268760"/>
            <a:ext cx="4283075" cy="2409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C:\Users\User\Desktop\178CDPFQ\S178003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861048"/>
            <a:ext cx="4104456" cy="2402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C:\Users\User\Desktop\179CDPFQ\S17900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 flipV="1">
            <a:off x="4644008" y="4005064"/>
            <a:ext cx="4328483" cy="2434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http://www.playcast.ru/uploads/2016/06/20/19048115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1920" y="2636912"/>
            <a:ext cx="1296144" cy="1915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altLang="ru-RU" sz="2800" b="1" dirty="0" smtClean="0">
                <a:solidFill>
                  <a:srgbClr val="002060"/>
                </a:solidFill>
              </a:rPr>
              <a:t>Организованная образовательная  деятельность  </a:t>
            </a:r>
            <a:br>
              <a:rPr lang="ru-RU" altLang="ru-RU" sz="2800" b="1" dirty="0" smtClean="0">
                <a:solidFill>
                  <a:srgbClr val="002060"/>
                </a:solidFill>
              </a:rPr>
            </a:br>
            <a:r>
              <a:rPr lang="ru-RU" altLang="ru-RU" sz="2800" b="1" dirty="0" smtClean="0">
                <a:solidFill>
                  <a:srgbClr val="002060"/>
                </a:solidFill>
              </a:rPr>
              <a:t>с детьми подготовительной группы №5</a:t>
            </a:r>
            <a:br>
              <a:rPr lang="ru-RU" altLang="ru-RU" sz="2800" b="1" dirty="0" smtClean="0">
                <a:solidFill>
                  <a:srgbClr val="002060"/>
                </a:solidFill>
              </a:rPr>
            </a:br>
            <a:r>
              <a:rPr lang="ru-RU" altLang="ru-RU" sz="2800" b="1" dirty="0" smtClean="0">
                <a:solidFill>
                  <a:srgbClr val="002060"/>
                </a:solidFill>
              </a:rPr>
              <a:t>«Путешествие в сказочный лес»</a:t>
            </a:r>
            <a:endParaRPr lang="ru-RU" sz="2800" dirty="0"/>
          </a:p>
        </p:txBody>
      </p:sp>
      <p:pic>
        <p:nvPicPr>
          <p:cNvPr id="7" name="Содержимое 6" descr="C:\Users\User\Desktop\179CDPFQ\S1790033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3861048"/>
            <a:ext cx="3672408" cy="252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C:\Users\User\Desktop\179CDPFQ\S179003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861048"/>
            <a:ext cx="4387850" cy="24681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C:\Users\User\Desktop\179CDPFQ\S179005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1556792"/>
            <a:ext cx="3699768" cy="21711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http://www.playcast.ru/uploads/2016/06/20/19048115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1412776"/>
            <a:ext cx="1304925" cy="2203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04664"/>
            <a:ext cx="7931224" cy="6048672"/>
          </a:xfrm>
        </p:spPr>
        <p:txBody>
          <a:bodyPr>
            <a:normAutofit fontScale="92500" lnSpcReduction="10000"/>
          </a:bodyPr>
          <a:lstStyle/>
          <a:p>
            <a:r>
              <a:rPr lang="ru-RU" sz="1800" b="1" dirty="0" smtClean="0">
                <a:solidFill>
                  <a:srgbClr val="002060"/>
                </a:solidFill>
              </a:rPr>
              <a:t>С 25 ноября по 02 декабря  2019 г. в нашем детском саду будет проходить неделя психологии «Творчество – это прекрасно!»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Цель : </a:t>
            </a:r>
          </a:p>
          <a:p>
            <a:r>
              <a:rPr lang="ru-RU" sz="1600" dirty="0" smtClean="0">
                <a:solidFill>
                  <a:srgbClr val="002060"/>
                </a:solidFill>
              </a:rPr>
              <a:t>Расширить знания педагогов и родителей в области развития творческих способностей дошкольников путём привлечения в работу с детьми элементов </a:t>
            </a:r>
            <a:r>
              <a:rPr lang="ru-RU" sz="1600" dirty="0" err="1" smtClean="0">
                <a:solidFill>
                  <a:srgbClr val="002060"/>
                </a:solidFill>
              </a:rPr>
              <a:t>арт</a:t>
            </a:r>
            <a:r>
              <a:rPr lang="ru-RU" sz="1600" dirty="0" smtClean="0">
                <a:solidFill>
                  <a:srgbClr val="002060"/>
                </a:solidFill>
              </a:rPr>
              <a:t> – направленности.  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Задачи :</a:t>
            </a:r>
            <a:endParaRPr lang="ru-RU" sz="1600" dirty="0" smtClean="0">
              <a:solidFill>
                <a:srgbClr val="FF0000"/>
              </a:solidFill>
            </a:endParaRPr>
          </a:p>
          <a:p>
            <a:pPr lvl="0"/>
            <a:r>
              <a:rPr lang="ru-RU" sz="1600" dirty="0" smtClean="0">
                <a:solidFill>
                  <a:srgbClr val="002060"/>
                </a:solidFill>
              </a:rPr>
              <a:t>развитие интеллектуального и творческого потенциала детей, приобщение к психологической культуре, способствующее личностному росту и </a:t>
            </a:r>
            <a:r>
              <a:rPr lang="ru-RU" sz="1600" dirty="0" err="1" smtClean="0">
                <a:solidFill>
                  <a:srgbClr val="002060"/>
                </a:solidFill>
              </a:rPr>
              <a:t>самоактуализации</a:t>
            </a:r>
            <a:r>
              <a:rPr lang="ru-RU" sz="1600" dirty="0" smtClean="0">
                <a:solidFill>
                  <a:srgbClr val="002060"/>
                </a:solidFill>
              </a:rPr>
              <a:t> каждого ребенка;</a:t>
            </a:r>
          </a:p>
          <a:p>
            <a:pPr lvl="0"/>
            <a:r>
              <a:rPr lang="ru-RU" sz="1600" dirty="0" smtClean="0">
                <a:solidFill>
                  <a:srgbClr val="002060"/>
                </a:solidFill>
              </a:rPr>
              <a:t>показать реальные формы работы, возможности психологической службы детского сада;</a:t>
            </a:r>
          </a:p>
          <a:p>
            <a:pPr lvl="0"/>
            <a:r>
              <a:rPr lang="ru-RU" sz="1600" dirty="0" smtClean="0">
                <a:solidFill>
                  <a:srgbClr val="002060"/>
                </a:solidFill>
              </a:rPr>
              <a:t>формировать интерес взрослых к миру ребенка, стремление помогать ему в индивидуально-личностном развитии;</a:t>
            </a:r>
          </a:p>
          <a:p>
            <a:pPr lvl="0"/>
            <a:r>
              <a:rPr lang="ru-RU" sz="1600" dirty="0" smtClean="0">
                <a:solidFill>
                  <a:srgbClr val="002060"/>
                </a:solidFill>
              </a:rPr>
              <a:t>повысить психологическую компетентность педагогов и родителей ДОУ;</a:t>
            </a:r>
          </a:p>
          <a:p>
            <a:pPr lvl="0"/>
            <a:r>
              <a:rPr lang="ru-RU" sz="1600" dirty="0" smtClean="0">
                <a:solidFill>
                  <a:srgbClr val="002060"/>
                </a:solidFill>
              </a:rPr>
              <a:t>формирование общего настроения оптимистической тональности;</a:t>
            </a:r>
          </a:p>
          <a:p>
            <a:pPr lvl="0"/>
            <a:r>
              <a:rPr lang="ru-RU" sz="1600" dirty="0" smtClean="0">
                <a:solidFill>
                  <a:srgbClr val="002060"/>
                </a:solidFill>
              </a:rPr>
              <a:t>стимулирование интереса к психологическим знаниям и работе психолога у детей, педагогов, родителей, ДОУ;</a:t>
            </a:r>
          </a:p>
          <a:p>
            <a:pPr lvl="0"/>
            <a:r>
              <a:rPr lang="ru-RU" sz="1600" dirty="0" smtClean="0">
                <a:solidFill>
                  <a:srgbClr val="002060"/>
                </a:solidFill>
              </a:rPr>
              <a:t>создание благоприятного психологического климата в детских и взрослых коллективах.</a:t>
            </a:r>
          </a:p>
          <a:p>
            <a:pPr>
              <a:buNone/>
            </a:pPr>
            <a:r>
              <a:rPr lang="ru-RU" sz="1600" b="1" dirty="0" smtClean="0"/>
              <a:t> </a:t>
            </a:r>
            <a:r>
              <a:rPr lang="ru-RU" sz="1600" b="1" dirty="0" smtClean="0">
                <a:solidFill>
                  <a:srgbClr val="FF0000"/>
                </a:solidFill>
              </a:rPr>
              <a:t>Предварительная работа:</a:t>
            </a:r>
            <a:endParaRPr lang="ru-RU" sz="1600" dirty="0" smtClean="0">
              <a:solidFill>
                <a:srgbClr val="FF0000"/>
              </a:solidFill>
            </a:endParaRPr>
          </a:p>
          <a:p>
            <a:pPr lvl="0"/>
            <a:r>
              <a:rPr lang="ru-RU" sz="1600" dirty="0" smtClean="0">
                <a:solidFill>
                  <a:srgbClr val="002060"/>
                </a:solidFill>
              </a:rPr>
              <a:t>оформить стенды, информационные бюллетени по проблемам развития детей;</a:t>
            </a:r>
          </a:p>
          <a:p>
            <a:pPr lvl="0"/>
            <a:r>
              <a:rPr lang="ru-RU" sz="1600" dirty="0" smtClean="0">
                <a:solidFill>
                  <a:srgbClr val="002060"/>
                </a:solidFill>
              </a:rPr>
              <a:t>разработать конспекты занятий с детьми;</a:t>
            </a:r>
          </a:p>
          <a:p>
            <a:pPr lvl="0"/>
            <a:r>
              <a:rPr lang="ru-RU" sz="1600" dirty="0" smtClean="0">
                <a:solidFill>
                  <a:srgbClr val="002060"/>
                </a:solidFill>
              </a:rPr>
              <a:t>разработать положения к различным конкурсам для родителей всех возрастных групп, ознакомить с ними родителей и раздать им положения за несколько дней до «Недели психологии».</a:t>
            </a:r>
          </a:p>
          <a:p>
            <a:pPr>
              <a:buNone/>
            </a:pPr>
            <a:endParaRPr lang="ru-RU" sz="1600" dirty="0" smtClean="0">
              <a:solidFill>
                <a:srgbClr val="002060"/>
              </a:solidFill>
            </a:endParaRPr>
          </a:p>
          <a:p>
            <a:endParaRPr lang="ru-RU" sz="1900" dirty="0"/>
          </a:p>
        </p:txBody>
      </p:sp>
      <p:pic>
        <p:nvPicPr>
          <p:cNvPr id="4" name="Рисунок 3" descr="https://i.pinimg.com/originals/38/4f/2a/384f2ac9baac3bc79f3fa8b153f8b501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1047888">
            <a:off x="7245981" y="4590813"/>
            <a:ext cx="2352675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Users\МДОУ 23\Desktop\фото к нед псих\179CDPFQ\S179006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1556792"/>
            <a:ext cx="3456384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МДОУ 23\Desktop\фото к нед псих\179CDPFQ\S179006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077072"/>
            <a:ext cx="4032448" cy="2215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Содержимое 3" descr="C:\Users\МДОУ 23\Desktop\фото к нед псих\179CDPFQ\S1790057.JPG"/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4005064"/>
            <a:ext cx="3711356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827584" y="116632"/>
            <a:ext cx="70567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rgbClr val="002060"/>
                </a:solidFill>
              </a:rPr>
              <a:t>Организованная образовательная  деятельность  </a:t>
            </a:r>
            <a:br>
              <a:rPr lang="ru-RU" altLang="ru-RU" sz="2400" b="1" dirty="0" smtClean="0">
                <a:solidFill>
                  <a:srgbClr val="002060"/>
                </a:solidFill>
              </a:rPr>
            </a:br>
            <a:r>
              <a:rPr lang="ru-RU" altLang="ru-RU" sz="2400" b="1" dirty="0" smtClean="0">
                <a:solidFill>
                  <a:srgbClr val="002060"/>
                </a:solidFill>
              </a:rPr>
              <a:t>с детьми подготовительной группы №7</a:t>
            </a:r>
            <a:br>
              <a:rPr lang="ru-RU" altLang="ru-RU" sz="2400" b="1" dirty="0" smtClean="0">
                <a:solidFill>
                  <a:srgbClr val="002060"/>
                </a:solidFill>
              </a:rPr>
            </a:br>
            <a:r>
              <a:rPr lang="ru-RU" altLang="ru-RU" sz="2400" b="1" dirty="0" smtClean="0">
                <a:solidFill>
                  <a:srgbClr val="002060"/>
                </a:solidFill>
              </a:rPr>
              <a:t>«Путешествие в сказочный лес»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9" name="Рисунок 8" descr="https://avatars.mds.yandex.net/get-pdb/1689155/0fee66f2-84fb-4b21-9317-9c5cf6f54f82/s1200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1196752"/>
            <a:ext cx="1720850" cy="2686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4" name="Picture 2" descr="https://avatars.mds.yandex.net/get-pdb/1650938/3c1abe07-f25a-4e4a-9ca7-c16157c97402/s1200?webp=fals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8224" y="1052736"/>
            <a:ext cx="2823270" cy="22887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64294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Игры с пальчиковым театром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64360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группа №6</a:t>
            </a:r>
          </a:p>
          <a:p>
            <a:pPr algn="ctr"/>
            <a:endParaRPr lang="ru-RU" sz="2400" dirty="0"/>
          </a:p>
        </p:txBody>
      </p:sp>
      <p:pic>
        <p:nvPicPr>
          <p:cNvPr id="4" name="Рисунок 3" descr="C:\Users\МДОУ 23\Desktop\занятия театр и тв работы\6 гр\IMG-02541c9f4e08711776e66d7f64432edd-V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3857628"/>
            <a:ext cx="3740150" cy="28051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Рисунок 4" descr="C:\Users\МДОУ 23\Desktop\занятия театр и тв работы\6 гр\IMG-0ffc2c7bafe883575650b3ce54975a1c-V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124744"/>
            <a:ext cx="3571900" cy="2419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МДОУ 23\Desktop\занятия театр и тв работы\6 гр\IMG-e2cf09c9bbc8158ae0d10a1bee73490e-V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214422"/>
            <a:ext cx="3714776" cy="5214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511156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ООД «Театр настроения»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i="1" dirty="0" smtClean="0">
                <a:solidFill>
                  <a:srgbClr val="002060"/>
                </a:solidFill>
              </a:rPr>
              <a:t>(рисование красками)</a:t>
            </a:r>
            <a:r>
              <a:rPr lang="ru-RU" sz="2400" b="1" dirty="0" smtClean="0">
                <a:solidFill>
                  <a:srgbClr val="002060"/>
                </a:solidFill>
              </a:rPr>
              <a:t/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6 группа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4" name="Содержимое 3" descr="C:\Users\МДОУ 23\Desktop\занятия театр и тв работы\6 гр\IMG-943eaca97cae0cfb351f860a404f6073-V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340768"/>
            <a:ext cx="7165877" cy="5212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500066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Коллективная творческая работа «В мире сказок»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 группа №13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4" name="Содержимое 3" descr="C:\Users\МДОУ 23\Desktop\занятия театр и тв работы\13 гр\S181011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000108"/>
            <a:ext cx="8229600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rgbClr val="002060"/>
                </a:solidFill>
              </a:rPr>
              <a:t>Фотовыставка «Театр и дети»</a:t>
            </a:r>
            <a:br>
              <a:rPr lang="ru-RU" sz="31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группа №13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4" name="Содержимое 3" descr="C:\Users\МДОУ 23\Desktop\фотовыставка театр и дети\13 гр\S1810107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12776"/>
            <a:ext cx="8229600" cy="520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Группа №2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4" name="Содержимое 3" descr="F:\НЮ\184CDPFQ\S1840001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000108"/>
            <a:ext cx="8237920" cy="4840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Группа №9</a:t>
            </a:r>
            <a:endParaRPr lang="ru-RU" sz="2800" dirty="0"/>
          </a:p>
        </p:txBody>
      </p:sp>
      <p:pic>
        <p:nvPicPr>
          <p:cNvPr id="4" name="Содержимое 3" descr="J:\фото к нед псих\тв семмьи\ГР 9\S1820136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196752"/>
            <a:ext cx="8046156" cy="4886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«Театр и дети»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группа №14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МДОУ 23\Desktop\фотовыставка театр и дети\14 гр\S18101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214422"/>
            <a:ext cx="8046156" cy="52864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«Начинаем нашу сказку»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группа №18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4" name="Содержимое 3" descr="C:\Users\МДОУ 23\Desktop\фотовыставка театр и дети\18 гр\IMG-fa6a63f7f4de348e2c3cc066f414bf88-V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142984"/>
            <a:ext cx="8143932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Сказка «Спор овощей»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группа №20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6" name="Содержимое 5" descr="C:\Users\МДОУ 23\Desktop\фотовыставка театр и дети\20 гр\S1800007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214422"/>
            <a:ext cx="8643998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7584" y="332656"/>
            <a:ext cx="7848872" cy="626469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i="1" dirty="0" smtClean="0">
                <a:solidFill>
                  <a:srgbClr val="FF0000"/>
                </a:solidFill>
              </a:rPr>
              <a:t>                                 </a:t>
            </a:r>
            <a:r>
              <a:rPr lang="ru-RU" sz="1800" b="1" i="1" dirty="0" smtClean="0">
                <a:solidFill>
                  <a:srgbClr val="FF0000"/>
                </a:solidFill>
              </a:rPr>
              <a:t>Актуальность:</a:t>
            </a:r>
          </a:p>
          <a:p>
            <a:r>
              <a:rPr lang="ru-RU" sz="1600" dirty="0" smtClean="0"/>
              <a:t>В современном российском обществе возрастает потребность в людях неординарно мыслящих, творческих, активных, способных нестандартно решать поставленные задачи и формировать новые цели. Воспитание личности, обладающей богатым творческим потенциалом, способной к саморазвитию и самосовершенствованию, умеющей справляться с возрастающим потоком проблем, начинается уже в детские годы.</a:t>
            </a:r>
          </a:p>
          <a:p>
            <a:r>
              <a:rPr lang="ru-RU" sz="1600" dirty="0" smtClean="0"/>
              <a:t>Наряду с этим, ориентированность современных концепций дошкольного образования на </a:t>
            </a:r>
            <a:r>
              <a:rPr lang="ru-RU" sz="1600" dirty="0" err="1" smtClean="0"/>
              <a:t>гуманизацию</a:t>
            </a:r>
            <a:r>
              <a:rPr lang="ru-RU" sz="1600" dirty="0" smtClean="0"/>
              <a:t> предполагает изменение подхода к личности ребёнка. Прежде всего это связано с направленностью на удовлетворение потребностей ребенка во всестороннем развитии, становлении его как духовной сущности, понимающей себя и окружающий мир.</a:t>
            </a:r>
          </a:p>
          <a:p>
            <a:r>
              <a:rPr lang="ru-RU" sz="1600" dirty="0" smtClean="0"/>
              <a:t>Одной из важных задач ФГОС дошкольного образования является сохранение и поддержка индивидуальности ребёнка, развитие его способностей и творческого потенциала. Процесс глубоких перемен, происходящих в современном образовании, выдвигает в качестве приоритетной проблему творчества, развития </a:t>
            </a:r>
            <a:r>
              <a:rPr lang="ru-RU" sz="1600" dirty="0" err="1" smtClean="0"/>
              <a:t>креативного</a:t>
            </a:r>
            <a:r>
              <a:rPr lang="ru-RU" sz="1600" dirty="0" smtClean="0"/>
              <a:t> мышления, способствующего формированию творческого потенциала личности, отличающейся неповторимостью, оригинальностью.</a:t>
            </a:r>
          </a:p>
          <a:p>
            <a:pPr>
              <a:buNone/>
            </a:pPr>
            <a:r>
              <a:rPr lang="ru-RU" sz="1600" dirty="0" smtClean="0"/>
              <a:t> </a:t>
            </a:r>
          </a:p>
          <a:p>
            <a:r>
              <a:rPr lang="ru-RU" sz="1600" dirty="0" smtClean="0"/>
              <a:t>Поэтому возникла необходимость проведения традиционной недели психологии на тему: «Творчество – это прекрасно!»</a:t>
            </a:r>
          </a:p>
          <a:p>
            <a:pPr>
              <a:buNone/>
            </a:pPr>
            <a:r>
              <a:rPr lang="ru-RU" sz="1600" i="1" dirty="0" smtClean="0"/>
              <a:t> </a:t>
            </a:r>
            <a:endParaRPr lang="ru-RU" sz="1600" dirty="0" smtClean="0"/>
          </a:p>
          <a:p>
            <a:pPr>
              <a:buNone/>
            </a:pPr>
            <a:endParaRPr lang="ru-RU" sz="1800" dirty="0">
              <a:solidFill>
                <a:srgbClr val="FF0000"/>
              </a:solidFill>
            </a:endParaRPr>
          </a:p>
        </p:txBody>
      </p:sp>
      <p:pic>
        <p:nvPicPr>
          <p:cNvPr id="6" name="Рисунок 5" descr="https://i.pinimg.com/originals/38/4f/2a/384f2ac9baac3bc79f3fa8b153f8b501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6552" y="-99392"/>
            <a:ext cx="2352675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s://i.pinimg.com/originals/38/4f/2a/384f2ac9baac3bc79f3fa8b153f8b501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7236296" y="4653136"/>
            <a:ext cx="2352675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971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Группа №17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4" name="Содержимое 3" descr="F:\НЮ\IMG-ee229203413bb8f3d23537f17c335d1c-V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785794"/>
            <a:ext cx="8229600" cy="5554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Акция «Театр настроения»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4" name="Содержимое 3" descr="C:\Users\МДОУ 23\Desktop\акция подари сердечко\S179008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1124744"/>
            <a:ext cx="4714908" cy="2500330"/>
          </a:xfrm>
          <a:prstGeom prst="ellipse">
            <a:avLst/>
          </a:prstGeom>
          <a:ln>
            <a:solidFill>
              <a:schemeClr val="bg1"/>
            </a:solidFill>
          </a:ln>
          <a:effectLst>
            <a:softEdge rad="112500"/>
          </a:effectLst>
        </p:spPr>
      </p:pic>
      <p:pic>
        <p:nvPicPr>
          <p:cNvPr id="5" name="Рисунок 4" descr="C:\Users\МДОУ 23\Desktop\акция подари сердечко\S179008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857364"/>
            <a:ext cx="3949700" cy="2357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МДОУ 23\Desktop\акция подари сердечко\S179008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3929066"/>
            <a:ext cx="4445000" cy="2500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F:\к плану\артемон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4437112"/>
            <a:ext cx="1438275" cy="1446135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Рисунок 8" descr="F:\к плану\пьеро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35696" y="4365104"/>
            <a:ext cx="1343025" cy="1343025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 descr="F:\к плану\мальвина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68344" y="188640"/>
            <a:ext cx="1285875" cy="138478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Рисунок 9" descr="F:\к плану\см буратино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5576" y="188640"/>
            <a:ext cx="1304925" cy="1304925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Рисунок 10" descr="F:\к плану\тартилла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03648" y="5373216"/>
            <a:ext cx="1260010" cy="1257300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63408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Акция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«Театр настроения»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4" name="Содержимое 3" descr="C:\Users\МДОУ 23\Desktop\фото к нед псих\182CDPFQ\S1820142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142984"/>
            <a:ext cx="8572500" cy="4822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796908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Среда 27.11</a:t>
            </a:r>
            <a:br>
              <a:rPr lang="ru-RU" sz="3200" b="1" dirty="0" smtClean="0">
                <a:solidFill>
                  <a:srgbClr val="002060"/>
                </a:solidFill>
              </a:rPr>
            </a:br>
            <a:r>
              <a:rPr lang="ru-RU" sz="3200" b="1" dirty="0" smtClean="0">
                <a:solidFill>
                  <a:srgbClr val="002060"/>
                </a:solidFill>
              </a:rPr>
              <a:t>«Загадочная </a:t>
            </a:r>
            <a:r>
              <a:rPr lang="ru-RU" sz="3200" b="1" dirty="0" err="1" smtClean="0">
                <a:solidFill>
                  <a:srgbClr val="002060"/>
                </a:solidFill>
              </a:rPr>
              <a:t>мандала</a:t>
            </a:r>
            <a:r>
              <a:rPr lang="ru-RU" sz="3200" b="1" dirty="0" smtClean="0">
                <a:solidFill>
                  <a:srgbClr val="002060"/>
                </a:solidFill>
              </a:rPr>
              <a:t>»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6" name="Содержимое 5" descr="https://avatars.mds.yandex.net/get-pdb/1566941/72aeec8f-d07c-41da-8781-f19b20746c24/s1200?webp=false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136501"/>
            <a:ext cx="6306802" cy="57214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457200" y="357166"/>
            <a:ext cx="3008313" cy="5768997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Творческая работа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</a:rPr>
              <a:t>(родители)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 «Лунный кот»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Группа №5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9" name="Содержимое 8" descr="C:\Users\МДОУ 23\Desktop\мандалы\5 гр\S1810094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2624650" y="1055870"/>
            <a:ext cx="6168748" cy="4578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http://cdn.onlinewebfonts.com/svg/img_74644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789040"/>
            <a:ext cx="2816225" cy="2138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Раскрашивание </a:t>
            </a:r>
            <a:r>
              <a:rPr lang="ru-RU" sz="2800" b="1" dirty="0" err="1" smtClean="0">
                <a:solidFill>
                  <a:srgbClr val="002060"/>
                </a:solidFill>
              </a:rPr>
              <a:t>мандал</a:t>
            </a:r>
            <a:r>
              <a:rPr lang="ru-RU" sz="2800" b="1" dirty="0" smtClean="0">
                <a:solidFill>
                  <a:srgbClr val="002060"/>
                </a:solidFill>
              </a:rPr>
              <a:t/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группа №5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4" name="Содержимое 4" descr="C:\Users\МДОУ 23\Desktop\фото к нед псих\182CDPFQ\S182015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355725"/>
            <a:ext cx="8229600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Раскрашивание </a:t>
            </a:r>
            <a:r>
              <a:rPr lang="ru-RU" sz="2800" b="1" dirty="0" err="1" smtClean="0">
                <a:solidFill>
                  <a:srgbClr val="002060"/>
                </a:solidFill>
              </a:rPr>
              <a:t>мандал</a:t>
            </a:r>
            <a:r>
              <a:rPr lang="ru-RU" sz="2800" b="1" dirty="0" smtClean="0">
                <a:solidFill>
                  <a:srgbClr val="002060"/>
                </a:solidFill>
              </a:rPr>
              <a:t/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группа №10</a:t>
            </a:r>
            <a:endParaRPr lang="ru-RU" sz="2800" dirty="0"/>
          </a:p>
        </p:txBody>
      </p:sp>
      <p:pic>
        <p:nvPicPr>
          <p:cNvPr id="2050" name="Picture 2" descr="C:\Users\МДОУ 23\Desktop\мандалы\10 гр\S18100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96752"/>
            <a:ext cx="8046156" cy="5143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Раскрашивание </a:t>
            </a:r>
            <a:r>
              <a:rPr lang="ru-RU" sz="2800" b="1" dirty="0" err="1" smtClean="0">
                <a:solidFill>
                  <a:srgbClr val="002060"/>
                </a:solidFill>
              </a:rPr>
              <a:t>мандал</a:t>
            </a:r>
            <a:r>
              <a:rPr lang="ru-RU" sz="2800" b="1" dirty="0" smtClean="0">
                <a:solidFill>
                  <a:srgbClr val="002060"/>
                </a:solidFill>
              </a:rPr>
              <a:t/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группа №11</a:t>
            </a:r>
            <a:endParaRPr lang="ru-RU" sz="2800" dirty="0"/>
          </a:p>
        </p:txBody>
      </p:sp>
      <p:pic>
        <p:nvPicPr>
          <p:cNvPr id="4" name="Содержимое 3" descr="C:\Users\МДОУ 23\Desktop\мандалы\11 гр\S1810087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071546"/>
            <a:ext cx="8046156" cy="5054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Коллективная творческая работа «Исцеляющая </a:t>
            </a:r>
            <a:r>
              <a:rPr lang="ru-RU" sz="2400" b="1" dirty="0" err="1" smtClean="0">
                <a:solidFill>
                  <a:srgbClr val="002060"/>
                </a:solidFill>
              </a:rPr>
              <a:t>мандала</a:t>
            </a:r>
            <a:r>
              <a:rPr lang="ru-RU" sz="2400" b="1" dirty="0" smtClean="0">
                <a:solidFill>
                  <a:srgbClr val="002060"/>
                </a:solidFill>
              </a:rPr>
              <a:t>»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группа №12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C:\Users\МДОУ 23\Desktop\мандалы\12 гр\S17900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6752"/>
            <a:ext cx="8572560" cy="5072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457200" y="357166"/>
            <a:ext cx="3008313" cy="5768997"/>
          </a:xfrm>
        </p:spPr>
        <p:txBody>
          <a:bodyPr>
            <a:normAutofit/>
          </a:bodyPr>
          <a:lstStyle/>
          <a:p>
            <a:pPr algn="ctr"/>
            <a:endParaRPr lang="ru-RU" sz="2800" dirty="0" smtClean="0"/>
          </a:p>
          <a:p>
            <a:pPr algn="ctr"/>
            <a:endParaRPr lang="ru-RU" sz="2800" dirty="0" smtClean="0"/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Коллективная работа «Волшебный букет» группа №17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7" name="Содержимое 6" descr="C:\Users\МДОУ 23\Desktop\мандалы\17 гр\IMG-cd554dd20d5242534cde0bfda34c9ee8-V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77476" y="273050"/>
            <a:ext cx="4909366" cy="615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85719" y="188640"/>
          <a:ext cx="8678768" cy="63520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880"/>
                <a:gridCol w="2797793"/>
                <a:gridCol w="3016853"/>
                <a:gridCol w="2178242"/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День недели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Дети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Педагоги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Родители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Понедельник</a:t>
                      </a:r>
                      <a:endParaRPr kumimoji="0" lang="ru-RU" alt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25.11.19</a:t>
                      </a:r>
                    </a:p>
                    <a:p>
                      <a:r>
                        <a:rPr lang="ru-RU" sz="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«Фантазёры»</a:t>
                      </a:r>
                      <a:endParaRPr lang="ru-RU" sz="6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(нетрадиционные техники рисования)</a:t>
                      </a:r>
                      <a:endParaRPr kumimoji="0" lang="ru-RU" alt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24502" marR="24502" marT="0" marB="0" anchor="ctr" horzOverflow="overflow"/>
                </a:tc>
                <a:tc>
                  <a:txBody>
                    <a:bodyPr/>
                    <a:lstStyle/>
                    <a:p>
                      <a:r>
                        <a:rPr lang="ru-RU" sz="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Беседы с детьми на темы: </a:t>
                      </a:r>
                      <a:br>
                        <a:rPr lang="ru-RU" sz="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«Мир красок и фантазий», «Нетрадиционные техники рисования – что это такое?», «Для того, чтобы творить – нужно уметь наблюдать»</a:t>
                      </a:r>
                      <a:r>
                        <a:rPr lang="ru-RU" sz="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и </a:t>
                      </a:r>
                      <a:r>
                        <a:rPr lang="ru-RU" sz="6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др</a:t>
                      </a:r>
                      <a:r>
                        <a:rPr lang="ru-RU" sz="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/воспитатели групп в течение дня/</a:t>
                      </a:r>
                    </a:p>
                    <a:p>
                      <a:r>
                        <a:rPr lang="ru-RU" sz="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9.00  ООД с детьми подготовит. группы №13 «Мы - сказочники»</a:t>
                      </a:r>
                      <a:r>
                        <a:rPr lang="ru-RU" sz="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/психолог/ </a:t>
                      </a:r>
                    </a:p>
                    <a:p>
                      <a:r>
                        <a:rPr lang="ru-RU" sz="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10.20 ООД с детьми подготовит. группы №8«Мы- сказочники»</a:t>
                      </a:r>
                      <a:r>
                        <a:rPr lang="ru-RU" sz="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/психолог/</a:t>
                      </a:r>
                    </a:p>
                    <a:p>
                      <a:r>
                        <a:rPr lang="ru-RU" sz="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Рисунки, выполненные с использованием нетрадиционных техник: </a:t>
                      </a:r>
                      <a:br>
                        <a:rPr lang="ru-RU" sz="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«Фантазёры»</a:t>
                      </a:r>
                      <a:r>
                        <a:rPr lang="ru-RU" sz="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/воспитатели с детьми всех возрастных групп, по желанию, в течение дня/  </a:t>
                      </a:r>
                      <a:endParaRPr lang="ru-RU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Памятка для воспитателей по развитию творческих способностей дошкольника </a:t>
                      </a:r>
                      <a:r>
                        <a:rPr lang="ru-RU" sz="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/стенд психолог/</a:t>
                      </a:r>
                    </a:p>
                    <a:p>
                      <a:r>
                        <a:rPr lang="ru-RU" sz="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Предлагается выполнить работы:</a:t>
                      </a:r>
                    </a:p>
                    <a:p>
                      <a:r>
                        <a:rPr lang="ru-RU" sz="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 С</a:t>
                      </a:r>
                      <a:r>
                        <a:rPr lang="ru-RU" sz="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овместная работа детей и родителей – «Моя творческая семья», выполненная с использованием нетрадиционных техник:</a:t>
                      </a:r>
                      <a:endParaRPr lang="ru-RU" sz="6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Моя семья - какие мы</a:t>
                      </a:r>
                      <a:endParaRPr lang="ru-RU" sz="6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Увлечения моей семьи</a:t>
                      </a:r>
                      <a:endParaRPr lang="ru-RU" sz="6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Как мы отдыхаем и др.</a:t>
                      </a:r>
                      <a:endParaRPr lang="ru-RU" sz="6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/все возрастные  группы по желанию/</a:t>
                      </a:r>
                    </a:p>
                    <a:p>
                      <a:r>
                        <a:rPr lang="ru-RU" sz="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  </a:t>
                      </a:r>
                      <a:r>
                        <a:rPr lang="ru-RU" sz="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Коллективная творческая работа детей, родителей и  педагогов «Моя творческая группа»</a:t>
                      </a:r>
                      <a:endParaRPr lang="ru-RU" sz="6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/все возрастные группы, работы выполнены в любых  техниках, а так же с использованием нетрадиционных/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7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Информация</a:t>
                      </a:r>
                      <a:r>
                        <a:rPr lang="ru-RU" sz="7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для родителей на сайт </a:t>
                      </a:r>
                      <a:endParaRPr lang="ru-RU" sz="7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7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ДОУ о проведении недели психологии </a:t>
                      </a:r>
                    </a:p>
                    <a:p>
                      <a:pPr fontAlgn="base"/>
                      <a:r>
                        <a:rPr lang="ru-RU" sz="7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Консультация: «</a:t>
                      </a:r>
                      <a:r>
                        <a:rPr lang="ru-RU" sz="7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Как развивать творческие способности дошкольников»</a:t>
                      </a:r>
                      <a:endParaRPr lang="ru-RU" sz="7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fontAlgn="base"/>
                      <a:r>
                        <a:rPr lang="ru-RU" sz="7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Консультация «Нетрадиционные способы рисования»</a:t>
                      </a:r>
                      <a:endParaRPr lang="ru-RU" sz="7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fontAlgn="base"/>
                      <a:r>
                        <a:rPr lang="ru-RU" sz="7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lvl="0"/>
                      <a:r>
                        <a:rPr lang="ru-RU" sz="7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Памятка для родителей «Приёмы, помогающие развивать творческое мышление у детей»</a:t>
                      </a:r>
                      <a:endParaRPr lang="ru-RU" sz="7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7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ru-RU" sz="7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fontAlgn="base"/>
                      <a:r>
                        <a:rPr lang="ru-RU" sz="7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ru-RU" sz="6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dirty="0"/>
                    </a:p>
                  </a:txBody>
                  <a:tcPr/>
                </a:tc>
              </a:tr>
              <a:tr h="16560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Вторник </a:t>
                      </a:r>
                      <a:endParaRPr kumimoji="0" lang="ru-RU" alt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26.11.19</a:t>
                      </a:r>
                    </a:p>
                    <a:p>
                      <a:r>
                        <a:rPr lang="ru-RU" sz="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Театральная гостиная»</a:t>
                      </a:r>
                      <a:endParaRPr kumimoji="0" lang="ru-RU" alt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24502" marR="24502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8.50</a:t>
                      </a:r>
                      <a:r>
                        <a:rPr lang="ru-RU" sz="600" b="1" dirty="0">
                          <a:latin typeface="Times New Roman"/>
                          <a:ea typeface="Calibri"/>
                          <a:cs typeface="Times New Roman"/>
                        </a:rPr>
                        <a:t>  ООД с детьми средней группы </a:t>
                      </a:r>
                      <a:r>
                        <a:rPr lang="ru-RU" sz="6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№11</a:t>
                      </a:r>
                      <a:r>
                        <a:rPr lang="ru-RU" sz="600" b="1" dirty="0">
                          <a:latin typeface="Times New Roman"/>
                          <a:ea typeface="Calibri"/>
                          <a:cs typeface="Times New Roman"/>
                        </a:rPr>
                        <a:t> «Путешествие в сказку»/</a:t>
                      </a:r>
                      <a:r>
                        <a:rPr lang="ru-RU" sz="600" dirty="0">
                          <a:latin typeface="Times New Roman"/>
                          <a:ea typeface="Calibri"/>
                          <a:cs typeface="Times New Roman"/>
                        </a:rPr>
                        <a:t>психолог/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9.10</a:t>
                      </a:r>
                      <a:r>
                        <a:rPr lang="ru-RU" sz="600" b="1" dirty="0">
                          <a:latin typeface="Times New Roman"/>
                          <a:ea typeface="Calibri"/>
                          <a:cs typeface="Times New Roman"/>
                        </a:rPr>
                        <a:t> ООД с детьми средней группы </a:t>
                      </a:r>
                      <a:r>
                        <a:rPr lang="ru-RU" sz="600" b="1" dirty="0" err="1">
                          <a:latin typeface="Times New Roman"/>
                          <a:ea typeface="Calibri"/>
                          <a:cs typeface="Times New Roman"/>
                        </a:rPr>
                        <a:t>группы</a:t>
                      </a:r>
                      <a:r>
                        <a:rPr lang="ru-RU" sz="600" b="1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6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№5</a:t>
                      </a:r>
                      <a:r>
                        <a:rPr lang="ru-RU" sz="600" b="1" dirty="0">
                          <a:latin typeface="Times New Roman"/>
                          <a:ea typeface="Calibri"/>
                          <a:cs typeface="Times New Roman"/>
                        </a:rPr>
                        <a:t> «Путешествие в сказку»</a:t>
                      </a:r>
                      <a:r>
                        <a:rPr lang="ru-RU" sz="600" dirty="0">
                          <a:latin typeface="Times New Roman"/>
                          <a:ea typeface="Calibri"/>
                          <a:cs typeface="Times New Roman"/>
                        </a:rPr>
                        <a:t> /психолог/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9.30</a:t>
                      </a:r>
                      <a:r>
                        <a:rPr lang="ru-RU" sz="600" b="1" dirty="0">
                          <a:latin typeface="Times New Roman"/>
                          <a:ea typeface="Calibri"/>
                          <a:cs typeface="Times New Roman"/>
                        </a:rPr>
                        <a:t> ООД</a:t>
                      </a:r>
                      <a:r>
                        <a:rPr lang="ru-RU" sz="6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600" b="1" dirty="0">
                          <a:latin typeface="Times New Roman"/>
                          <a:ea typeface="Calibri"/>
                          <a:cs typeface="Times New Roman"/>
                        </a:rPr>
                        <a:t>с детьми средней группы </a:t>
                      </a:r>
                      <a:r>
                        <a:rPr lang="ru-RU" sz="600" b="1" dirty="0" err="1">
                          <a:latin typeface="Times New Roman"/>
                          <a:ea typeface="Calibri"/>
                          <a:cs typeface="Times New Roman"/>
                        </a:rPr>
                        <a:t>группы</a:t>
                      </a:r>
                      <a:r>
                        <a:rPr lang="ru-RU" sz="600" b="1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6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№7</a:t>
                      </a:r>
                      <a:r>
                        <a:rPr lang="ru-RU" sz="600" b="1" dirty="0">
                          <a:latin typeface="Times New Roman"/>
                          <a:ea typeface="Calibri"/>
                          <a:cs typeface="Times New Roman"/>
                        </a:rPr>
                        <a:t> «Путешествие в сказку»</a:t>
                      </a:r>
                      <a:r>
                        <a:rPr lang="ru-RU" sz="600" dirty="0">
                          <a:latin typeface="Times New Roman"/>
                          <a:ea typeface="Calibri"/>
                          <a:cs typeface="Times New Roman"/>
                        </a:rPr>
                        <a:t> /психолог/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latin typeface="Times New Roman"/>
                          <a:ea typeface="Calibri"/>
                          <a:cs typeface="Times New Roman"/>
                        </a:rPr>
                        <a:t>Беседы с детьми на темы: </a:t>
                      </a:r>
                      <a:r>
                        <a:rPr lang="ru-RU" sz="600" dirty="0">
                          <a:latin typeface="Times New Roman"/>
                          <a:ea typeface="Calibri"/>
                          <a:cs typeface="Times New Roman"/>
                        </a:rPr>
                        <a:t>«С чего начинается театр», «Какие бывают театры», «Для чего нужна театральная афиша», «Любимые сказки», </a:t>
                      </a:r>
                      <a:br>
                        <a:rPr lang="ru-RU" sz="600" dirty="0">
                          <a:latin typeface="Times New Roman"/>
                          <a:ea typeface="Calibri"/>
                          <a:cs typeface="Times New Roman"/>
                        </a:rPr>
                      </a:br>
                      <a:r>
                        <a:rPr lang="ru-RU" sz="600" dirty="0">
                          <a:latin typeface="Times New Roman"/>
                          <a:ea typeface="Calibri"/>
                          <a:cs typeface="Times New Roman"/>
                        </a:rPr>
                        <a:t>и др. /воспитатели групп в течение дня/</a:t>
                      </a:r>
                      <a:br>
                        <a:rPr lang="ru-RU" sz="600" dirty="0">
                          <a:latin typeface="Times New Roman"/>
                          <a:ea typeface="Calibri"/>
                          <a:cs typeface="Times New Roman"/>
                        </a:rPr>
                      </a:br>
                      <a:r>
                        <a:rPr lang="ru-RU" sz="600" b="1" dirty="0">
                          <a:latin typeface="Times New Roman"/>
                          <a:ea typeface="Calibri"/>
                          <a:cs typeface="Times New Roman"/>
                        </a:rPr>
                        <a:t>Чтение стихотворений о театре</a:t>
                      </a:r>
                      <a:r>
                        <a:rPr lang="ru-RU" sz="600" dirty="0">
                          <a:latin typeface="Times New Roman"/>
                          <a:ea typeface="Calibri"/>
                          <a:cs typeface="Times New Roman"/>
                        </a:rPr>
                        <a:t> /воспитатели групп в течение недели/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latin typeface="Times New Roman"/>
                          <a:ea typeface="Calibri"/>
                          <a:cs typeface="Times New Roman"/>
                        </a:rPr>
                        <a:t>Изготовление атрибутов для различных видов театра</a:t>
                      </a:r>
                      <a:br>
                        <a:rPr lang="ru-RU" sz="600" b="1" dirty="0">
                          <a:latin typeface="Times New Roman"/>
                          <a:ea typeface="Calibri"/>
                          <a:cs typeface="Times New Roman"/>
                        </a:rPr>
                      </a:br>
                      <a:r>
                        <a:rPr lang="ru-RU" sz="600" b="1" dirty="0">
                          <a:latin typeface="Times New Roman"/>
                          <a:ea typeface="Calibri"/>
                          <a:cs typeface="Times New Roman"/>
                        </a:rPr>
                        <a:t>Проведение игр, упражнений на развитие творческих способностей: </a:t>
                      </a:r>
                      <a:r>
                        <a:rPr lang="ru-RU" sz="600" dirty="0">
                          <a:latin typeface="Times New Roman"/>
                          <a:ea typeface="Calibri"/>
                          <a:cs typeface="Times New Roman"/>
                        </a:rPr>
                        <a:t>(см. картотеку игр по возрасту)</a:t>
                      </a:r>
                      <a:r>
                        <a:rPr lang="ru-RU" sz="600" b="1" dirty="0">
                          <a:latin typeface="Times New Roman"/>
                          <a:ea typeface="Calibri"/>
                          <a:cs typeface="Times New Roman"/>
                        </a:rPr>
                        <a:t/>
                      </a:r>
                      <a:br>
                        <a:rPr lang="ru-RU" sz="600" b="1" dirty="0">
                          <a:latin typeface="Times New Roman"/>
                          <a:ea typeface="Calibri"/>
                          <a:cs typeface="Times New Roman"/>
                        </a:rPr>
                      </a:br>
                      <a:r>
                        <a:rPr lang="ru-RU" sz="600" b="1" dirty="0">
                          <a:latin typeface="Times New Roman"/>
                          <a:ea typeface="Calibri"/>
                          <a:cs typeface="Times New Roman"/>
                        </a:rPr>
                        <a:t>Рисунки: </a:t>
                      </a:r>
                      <a:br>
                        <a:rPr lang="ru-RU" sz="600" b="1" dirty="0">
                          <a:latin typeface="Times New Roman"/>
                          <a:ea typeface="Calibri"/>
                          <a:cs typeface="Times New Roman"/>
                        </a:rPr>
                      </a:br>
                      <a:r>
                        <a:rPr lang="ru-RU" sz="600" b="1" dirty="0">
                          <a:latin typeface="Times New Roman"/>
                          <a:ea typeface="Calibri"/>
                          <a:cs typeface="Times New Roman"/>
                        </a:rPr>
                        <a:t>«Мой любимый сказочный персонаж», «Кукольный театр», «Театральная афиша» и др.</a:t>
                      </a:r>
                      <a:r>
                        <a:rPr lang="ru-RU" sz="600" dirty="0">
                          <a:latin typeface="Times New Roman"/>
                          <a:ea typeface="Calibri"/>
                          <a:cs typeface="Times New Roman"/>
                        </a:rPr>
                        <a:t> / 2- е младшие,  средние, старшие и подготовительные  группы по желанию в течение дня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/ /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latin typeface="Times New Roman"/>
                          <a:ea typeface="Calibri"/>
                          <a:cs typeface="Times New Roman"/>
                        </a:rPr>
                        <a:t>Анкетирование педагогов «</a:t>
                      </a:r>
                      <a:r>
                        <a:rPr lang="ru-RU" sz="600" b="1" kern="1800" dirty="0">
                          <a:latin typeface="Times New Roman"/>
                          <a:ea typeface="Times New Roman"/>
                          <a:cs typeface="Times New Roman"/>
                        </a:rPr>
                        <a:t>Каков ваш творческий потенциал?»</a:t>
                      </a:r>
                      <a:r>
                        <a:rPr lang="ru-RU" sz="600" b="1" dirty="0">
                          <a:latin typeface="Times New Roman"/>
                          <a:ea typeface="Calibri"/>
                          <a:cs typeface="Times New Roman"/>
                        </a:rPr>
                        <a:t>/психолог/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latin typeface="Times New Roman"/>
                          <a:ea typeface="Calibri"/>
                          <a:cs typeface="Times New Roman"/>
                        </a:rPr>
                        <a:t>Фотовыставка «Театр и дети» /воспитатели, родители, все возрастные группы</a:t>
                      </a:r>
                      <a:r>
                        <a:rPr lang="ru-RU" sz="600" b="1" dirty="0" smtClean="0">
                          <a:latin typeface="Times New Roman"/>
                          <a:ea typeface="Calibri"/>
                          <a:cs typeface="Times New Roman"/>
                        </a:rPr>
                        <a:t>/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 b="1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latin typeface="Calibri"/>
                          <a:ea typeface="Calibri"/>
                          <a:cs typeface="Times New Roman"/>
                        </a:rPr>
                        <a:t>Акция</a:t>
                      </a:r>
                      <a:r>
                        <a:rPr lang="ru-RU" sz="600" baseline="0" dirty="0" smtClean="0">
                          <a:latin typeface="Calibri"/>
                          <a:ea typeface="Calibri"/>
                          <a:cs typeface="Times New Roman"/>
                        </a:rPr>
                        <a:t> «Театр настроения» /психолог/</a:t>
                      </a:r>
                      <a:endParaRPr lang="ru-RU" sz="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latin typeface="Times New Roman"/>
                          <a:ea typeface="Times New Roman"/>
                          <a:cs typeface="Times New Roman"/>
                        </a:rPr>
                        <a:t>Консультация для родителей по теме: </a:t>
                      </a:r>
                      <a:r>
                        <a:rPr lang="ru-RU" sz="600" b="1" dirty="0">
                          <a:latin typeface="Times New Roman"/>
                          <a:ea typeface="Times New Roman"/>
                          <a:cs typeface="Times New Roman"/>
                        </a:rPr>
                        <a:t>«Роль сказки в развитии ребенка»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Среда</a:t>
                      </a:r>
                      <a:endParaRPr kumimoji="0" lang="ru-RU" alt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27.11.1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«Загадочная </a:t>
                      </a:r>
                      <a:r>
                        <a:rPr lang="ru-RU" sz="6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мандала</a:t>
                      </a:r>
                      <a:r>
                        <a:rPr lang="ru-RU" sz="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  <a:endParaRPr kumimoji="0" lang="ru-RU" alt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24502" marR="24502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9.00</a:t>
                      </a:r>
                      <a:r>
                        <a:rPr lang="ru-RU" sz="600" b="1" dirty="0">
                          <a:latin typeface="Times New Roman"/>
                          <a:ea typeface="Calibri"/>
                          <a:cs typeface="Times New Roman"/>
                        </a:rPr>
                        <a:t>  ООД с детьми средней группы </a:t>
                      </a:r>
                      <a:r>
                        <a:rPr lang="ru-RU" sz="6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№18</a:t>
                      </a:r>
                      <a:r>
                        <a:rPr lang="ru-RU" sz="600" b="1" dirty="0">
                          <a:latin typeface="Times New Roman"/>
                          <a:ea typeface="Calibri"/>
                          <a:cs typeface="Times New Roman"/>
                        </a:rPr>
                        <a:t> «Путешествие в сказку»/</a:t>
                      </a:r>
                      <a:r>
                        <a:rPr lang="ru-RU" sz="600" dirty="0">
                          <a:latin typeface="Times New Roman"/>
                          <a:ea typeface="Calibri"/>
                          <a:cs typeface="Times New Roman"/>
                        </a:rPr>
                        <a:t>психолог/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9. 30</a:t>
                      </a:r>
                      <a:r>
                        <a:rPr lang="ru-RU" sz="600" b="1" dirty="0">
                          <a:latin typeface="Times New Roman"/>
                          <a:ea typeface="Calibri"/>
                          <a:cs typeface="Times New Roman"/>
                        </a:rPr>
                        <a:t> ООД с детьми средней группы </a:t>
                      </a:r>
                      <a:r>
                        <a:rPr lang="ru-RU" sz="6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№20</a:t>
                      </a:r>
                      <a:r>
                        <a:rPr lang="ru-RU" sz="600" b="1" dirty="0">
                          <a:latin typeface="Times New Roman"/>
                          <a:ea typeface="Calibri"/>
                          <a:cs typeface="Times New Roman"/>
                        </a:rPr>
                        <a:t> «Путешествие в сказку»/</a:t>
                      </a:r>
                      <a:r>
                        <a:rPr lang="ru-RU" sz="600" dirty="0">
                          <a:latin typeface="Times New Roman"/>
                          <a:ea typeface="Calibri"/>
                          <a:cs typeface="Times New Roman"/>
                        </a:rPr>
                        <a:t>психолог/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10.</a:t>
                      </a:r>
                      <a:r>
                        <a:rPr lang="ru-RU" sz="600" b="1" dirty="0">
                          <a:latin typeface="Times New Roman"/>
                          <a:ea typeface="Calibri"/>
                          <a:cs typeface="Times New Roman"/>
                        </a:rPr>
                        <a:t>00 ООД с детьми старшей группы </a:t>
                      </a:r>
                      <a:r>
                        <a:rPr lang="ru-RU" sz="6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№19</a:t>
                      </a:r>
                      <a:r>
                        <a:rPr lang="ru-RU" sz="600" b="1" dirty="0">
                          <a:latin typeface="Times New Roman"/>
                          <a:ea typeface="Calibri"/>
                          <a:cs typeface="Times New Roman"/>
                        </a:rPr>
                        <a:t> «Путешествие в страну настроения»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latin typeface="Times New Roman"/>
                          <a:ea typeface="Times New Roman"/>
                          <a:cs typeface="Times New Roman"/>
                        </a:rPr>
                        <a:t>диагностика универсальных творческих способностей 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latin typeface="Times New Roman"/>
                          <a:ea typeface="Times New Roman"/>
                          <a:cs typeface="Times New Roman"/>
                        </a:rPr>
                        <a:t> (авторы: В. Синельников, В. Кудрявцев) – дети старших групп</a:t>
                      </a:r>
                      <a:r>
                        <a:rPr lang="ru-RU" sz="600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600" dirty="0">
                          <a:latin typeface="Times New Roman"/>
                          <a:ea typeface="Times New Roman"/>
                          <a:cs typeface="Times New Roman"/>
                        </a:rPr>
                        <a:t>/психолог/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latin typeface="Times New Roman"/>
                          <a:ea typeface="Calibri"/>
                          <a:cs typeface="Times New Roman"/>
                        </a:rPr>
                        <a:t>Беседы с детьми на темы:</a:t>
                      </a:r>
                      <a:r>
                        <a:rPr lang="ru-RU" sz="600" dirty="0">
                          <a:latin typeface="Times New Roman"/>
                          <a:ea typeface="Calibri"/>
                          <a:cs typeface="Times New Roman"/>
                        </a:rPr>
                        <a:t> «Что такое </a:t>
                      </a:r>
                      <a:r>
                        <a:rPr lang="ru-RU" sz="600" dirty="0" err="1">
                          <a:latin typeface="Times New Roman"/>
                          <a:ea typeface="Calibri"/>
                          <a:cs typeface="Times New Roman"/>
                        </a:rPr>
                        <a:t>мандала</a:t>
                      </a:r>
                      <a:r>
                        <a:rPr lang="ru-RU" sz="600" dirty="0">
                          <a:latin typeface="Times New Roman"/>
                          <a:ea typeface="Calibri"/>
                          <a:cs typeface="Times New Roman"/>
                        </a:rPr>
                        <a:t>», «История происхождения </a:t>
                      </a:r>
                      <a:r>
                        <a:rPr lang="ru-RU" sz="600" dirty="0" err="1">
                          <a:latin typeface="Times New Roman"/>
                          <a:ea typeface="Calibri"/>
                          <a:cs typeface="Times New Roman"/>
                        </a:rPr>
                        <a:t>мандалы</a:t>
                      </a:r>
                      <a:r>
                        <a:rPr lang="ru-RU" sz="600" dirty="0">
                          <a:latin typeface="Times New Roman"/>
                          <a:ea typeface="Calibri"/>
                          <a:cs typeface="Times New Roman"/>
                        </a:rPr>
                        <a:t>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latin typeface="Times New Roman"/>
                          <a:ea typeface="Calibri"/>
                          <a:cs typeface="Times New Roman"/>
                        </a:rPr>
                        <a:t>Игры с </a:t>
                      </a:r>
                      <a:r>
                        <a:rPr lang="ru-RU" sz="600" b="1" dirty="0" err="1">
                          <a:latin typeface="Times New Roman"/>
                          <a:ea typeface="Calibri"/>
                          <a:cs typeface="Times New Roman"/>
                        </a:rPr>
                        <a:t>мандалами</a:t>
                      </a:r>
                      <a:r>
                        <a:rPr lang="ru-RU" sz="600" dirty="0">
                          <a:latin typeface="Times New Roman"/>
                          <a:ea typeface="Calibri"/>
                          <a:cs typeface="Times New Roman"/>
                        </a:rPr>
                        <a:t> (см. картотеку игр с </a:t>
                      </a:r>
                      <a:r>
                        <a:rPr lang="ru-RU" sz="600" dirty="0" err="1">
                          <a:latin typeface="Times New Roman"/>
                          <a:ea typeface="Calibri"/>
                          <a:cs typeface="Times New Roman"/>
                        </a:rPr>
                        <a:t>мандалами</a:t>
                      </a:r>
                      <a:r>
                        <a:rPr lang="ru-RU" sz="6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latin typeface="Times New Roman"/>
                          <a:ea typeface="Calibri"/>
                          <a:cs typeface="Times New Roman"/>
                        </a:rPr>
                        <a:t>Раскрашивание </a:t>
                      </a:r>
                      <a:r>
                        <a:rPr lang="ru-RU" sz="600" b="1" dirty="0" err="1">
                          <a:latin typeface="Times New Roman"/>
                          <a:ea typeface="Calibri"/>
                          <a:cs typeface="Times New Roman"/>
                        </a:rPr>
                        <a:t>мандал</a:t>
                      </a:r>
                      <a:r>
                        <a:rPr lang="ru-RU" sz="600" b="1" dirty="0">
                          <a:latin typeface="Times New Roman"/>
                          <a:ea typeface="Calibri"/>
                          <a:cs typeface="Times New Roman"/>
                        </a:rPr>
                        <a:t> (</a:t>
                      </a:r>
                      <a:r>
                        <a:rPr lang="ru-RU" sz="600" dirty="0">
                          <a:latin typeface="Times New Roman"/>
                          <a:ea typeface="Calibri"/>
                          <a:cs typeface="Times New Roman"/>
                        </a:rPr>
                        <a:t>можно с использованием нетрадиционных техник, под музыку)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40"/>
                        </a:lnSpc>
                        <a:spcBef>
                          <a:spcPts val="750"/>
                        </a:spcBef>
                        <a:spcAft>
                          <a:spcPts val="0"/>
                        </a:spcAft>
                      </a:pPr>
                      <a:r>
                        <a:rPr lang="ru-RU" sz="600">
                          <a:latin typeface="Times New Roman"/>
                          <a:ea typeface="Times New Roman"/>
                          <a:cs typeface="Times New Roman"/>
                        </a:rPr>
                        <a:t>- Консультация для воспитателей «</a:t>
                      </a:r>
                      <a:r>
                        <a:rPr lang="ru-RU" sz="600" b="1" kern="1800">
                          <a:latin typeface="Times New Roman"/>
                          <a:ea typeface="Times New Roman"/>
                          <a:cs typeface="Times New Roman"/>
                        </a:rPr>
                        <a:t>Мандалотерапия для детей и взрослых»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ts val="1440"/>
                        </a:lnSpc>
                        <a:spcBef>
                          <a:spcPts val="750"/>
                        </a:spcBef>
                        <a:spcAft>
                          <a:spcPts val="0"/>
                        </a:spcAft>
                      </a:pPr>
                      <a:r>
                        <a:rPr lang="ru-RU" sz="600" b="1" kern="1800">
                          <a:latin typeface="Times New Roman"/>
                          <a:ea typeface="Times New Roman"/>
                          <a:cs typeface="Times New Roman"/>
                        </a:rPr>
                        <a:t>- картотека мандал для раскрашивания</a:t>
                      </a:r>
                      <a:r>
                        <a:rPr lang="ru-RU" sz="600">
                          <a:latin typeface="Times New Roman"/>
                          <a:ea typeface="Times New Roman"/>
                          <a:cs typeface="Times New Roman"/>
                        </a:rPr>
                        <a:t> /предлагается психологом  для воспитателей всех возрастных групп, стенд психолога/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ts val="1440"/>
                        </a:lnSpc>
                        <a:spcBef>
                          <a:spcPts val="750"/>
                        </a:spcBef>
                        <a:spcAft>
                          <a:spcPts val="0"/>
                        </a:spcAft>
                      </a:pPr>
                      <a:r>
                        <a:rPr lang="ru-RU" sz="600">
                          <a:latin typeface="Times New Roman"/>
                          <a:ea typeface="Times New Roman"/>
                          <a:cs typeface="Times New Roman"/>
                        </a:rPr>
                        <a:t>- </a:t>
                      </a:r>
                      <a:r>
                        <a:rPr lang="ru-RU" sz="600" b="1">
                          <a:latin typeface="Times New Roman"/>
                          <a:ea typeface="Times New Roman"/>
                          <a:cs typeface="Times New Roman"/>
                        </a:rPr>
                        <a:t>картотека игр с мандалами</a:t>
                      </a:r>
                      <a:r>
                        <a:rPr lang="ru-RU" sz="600">
                          <a:latin typeface="Times New Roman"/>
                          <a:ea typeface="Times New Roman"/>
                          <a:cs typeface="Times New Roman"/>
                        </a:rPr>
                        <a:t>  /предлагается  психологом  для воспитателей 2 младших, средних, старших и подготовительных групп, стенд психолога/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latin typeface="Times New Roman"/>
                          <a:ea typeface="Times New Roman"/>
                          <a:cs typeface="Times New Roman"/>
                        </a:rPr>
                        <a:t>Коллективная творческая работа детей «Волщебная мандала»</a:t>
                      </a:r>
                      <a:r>
                        <a:rPr lang="ru-RU" sz="600">
                          <a:latin typeface="Times New Roman"/>
                          <a:ea typeface="Times New Roman"/>
                          <a:cs typeface="Times New Roman"/>
                        </a:rPr>
                        <a:t> (раскрашивание, с использованием нетрадиционных техник) /все возрастные группы /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latin typeface="Times New Roman"/>
                          <a:ea typeface="Times New Roman"/>
                          <a:cs typeface="Times New Roman"/>
                        </a:rPr>
                        <a:t>Консультация для родителей: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latin typeface="Times New Roman"/>
                          <a:ea typeface="Times New Roman"/>
                        </a:rPr>
                        <a:t> «</a:t>
                      </a:r>
                      <a:r>
                        <a:rPr lang="ru-RU" sz="600" b="1" dirty="0" err="1">
                          <a:latin typeface="Times New Roman"/>
                          <a:ea typeface="Times New Roman"/>
                        </a:rPr>
                        <a:t>Мандала</a:t>
                      </a:r>
                      <a:r>
                        <a:rPr lang="ru-RU" sz="600" b="1" dirty="0">
                          <a:latin typeface="Times New Roman"/>
                          <a:ea typeface="Times New Roman"/>
                        </a:rPr>
                        <a:t> – исцеляющий рисунок в круге»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Четверг</a:t>
                      </a:r>
                      <a:endParaRPr kumimoji="0" lang="ru-RU" alt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28.11.19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Народная культура и традиции</a:t>
                      </a:r>
                      <a:endParaRPr kumimoji="0" lang="ru-RU" altLang="ru-RU" sz="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4502" marR="24502" marT="0" marB="0" anchor="ctr" horzOverflow="overflow"/>
                </a:tc>
                <a:tc>
                  <a:txBody>
                    <a:bodyPr/>
                    <a:lstStyle/>
                    <a:p>
                      <a:r>
                        <a:rPr lang="ru-RU" sz="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9.00 ООД с детьми старшей группы №9 «Путешествие в страну настроения»</a:t>
                      </a:r>
                      <a:endParaRPr lang="ru-RU" sz="6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9.35 ООД с детьми старшей группы №10 «Путешествие в страну настроения»</a:t>
                      </a:r>
                      <a:endParaRPr lang="ru-RU" sz="6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10.20 ООД с детьми подготовит. группы №12 «Мы - сказочники»</a:t>
                      </a:r>
                      <a:r>
                        <a:rPr lang="ru-RU" sz="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/психолог</a:t>
                      </a:r>
                    </a:p>
                    <a:p>
                      <a:r>
                        <a:rPr lang="ru-RU" sz="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Беседы с детьми на темы:</a:t>
                      </a:r>
                      <a:r>
                        <a:rPr lang="ru-RU" sz="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br>
                        <a:rPr lang="ru-RU" sz="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«Народы мира: схожесть и различия», «Что такое национальность?», «Языки народов мира», «Как можно найти общий язык» (жесты, движения, мимика), «Национальная кухня», «Национальные костюмы»  и </a:t>
                      </a:r>
                      <a:r>
                        <a:rPr lang="ru-RU" sz="6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др</a:t>
                      </a:r>
                      <a:r>
                        <a:rPr lang="ru-RU" sz="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/воспитатели групп в течение дня/ </a:t>
                      </a:r>
                      <a:r>
                        <a:rPr lang="ru-RU" sz="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ru-RU" sz="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Игры народов мира </a:t>
                      </a:r>
                      <a:r>
                        <a:rPr lang="ru-RU" sz="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(см. картотеку)</a:t>
                      </a:r>
                      <a:r>
                        <a:rPr lang="ru-RU" sz="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ru-RU" sz="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Дидактические игры этнокультурного содержания</a:t>
                      </a:r>
                      <a:r>
                        <a:rPr lang="ru-RU" sz="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(см. картотеку)</a:t>
                      </a:r>
                    </a:p>
                    <a:p>
                      <a:r>
                        <a:rPr lang="ru-RU" sz="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Выставка рисунков :</a:t>
                      </a:r>
                      <a:endParaRPr lang="ru-RU" sz="6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«Украсим сарафан для </a:t>
                      </a:r>
                      <a:r>
                        <a:rPr lang="ru-RU" sz="6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Алёнушки</a:t>
                      </a:r>
                      <a:r>
                        <a:rPr lang="ru-RU" sz="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  <a:r>
                        <a:rPr lang="ru-RU" sz="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 2- е младшие и средние, по желанию/</a:t>
                      </a:r>
                    </a:p>
                    <a:p>
                      <a:r>
                        <a:rPr lang="ru-RU" sz="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Национальная посуда (роспись)</a:t>
                      </a:r>
                      <a:r>
                        <a:rPr lang="ru-RU" sz="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/старшие и подготовительные группы, по желанию/</a:t>
                      </a:r>
                    </a:p>
                    <a:p>
                      <a:r>
                        <a:rPr lang="ru-RU" sz="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ru-RU" sz="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600" dirty="0">
                          <a:latin typeface="+mn-lt"/>
                          <a:ea typeface="Times New Roman"/>
                          <a:cs typeface="Times New Roman"/>
                        </a:rPr>
                        <a:t>- </a:t>
                      </a:r>
                      <a:r>
                        <a:rPr lang="ru-RU" sz="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Психологический тренинг с презентацией для педагогов</a:t>
                      </a:r>
                      <a:r>
                        <a:rPr lang="ru-RU" sz="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по развитию творческих способностей - 13.30 </a:t>
                      </a:r>
                      <a:r>
                        <a:rPr lang="ru-RU" sz="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/психолог, по желанию, </a:t>
                      </a:r>
                      <a:r>
                        <a:rPr lang="ru-RU" sz="6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пед</a:t>
                      </a:r>
                      <a:r>
                        <a:rPr lang="ru-RU" sz="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кабинет (корп. «Солнышко»)/</a:t>
                      </a:r>
                    </a:p>
                    <a:p>
                      <a:r>
                        <a:rPr lang="ru-RU" sz="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r>
                        <a:rPr lang="ru-RU" sz="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Картотека игр народов мира </a:t>
                      </a:r>
                      <a:r>
                        <a:rPr lang="ru-RU" sz="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ru-RU" sz="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предлагается психологом для воспитателей  2 младших – подготовительных групп, стенд психолога /</a:t>
                      </a:r>
                    </a:p>
                    <a:p>
                      <a:r>
                        <a:rPr lang="ru-RU" sz="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Картотека дидактических игр этнокультурного содержания</a:t>
                      </a:r>
                      <a:r>
                        <a:rPr lang="ru-RU" sz="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/предлагается психологом для воспитателей средних – подготовительных групп, стенд психолога /</a:t>
                      </a:r>
                    </a:p>
                    <a:p>
                      <a:r>
                        <a:rPr lang="ru-RU" sz="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«Знакомим детей с народными традициями и культурой</a:t>
                      </a:r>
                      <a:endParaRPr lang="ru-RU" sz="6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русского народа»</a:t>
                      </a:r>
                      <a:endParaRPr lang="ru-RU" sz="6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r>
                        <a:rPr lang="ru-RU" sz="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«Роль родителей в этнокультурном образовании детей»</a:t>
                      </a:r>
                      <a:endParaRPr lang="ru-RU" sz="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71438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ООД «Загадочные </a:t>
            </a:r>
            <a:r>
              <a:rPr lang="ru-RU" sz="2800" b="1" dirty="0" err="1" smtClean="0">
                <a:solidFill>
                  <a:srgbClr val="002060"/>
                </a:solidFill>
              </a:rPr>
              <a:t>мандалы</a:t>
            </a:r>
            <a:r>
              <a:rPr lang="ru-RU" sz="2800" b="1" dirty="0" smtClean="0">
                <a:solidFill>
                  <a:srgbClr val="002060"/>
                </a:solidFill>
              </a:rPr>
              <a:t>»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err="1" smtClean="0">
                <a:solidFill>
                  <a:srgbClr val="002060"/>
                </a:solidFill>
              </a:rPr>
              <a:t>гр</a:t>
            </a:r>
            <a:r>
              <a:rPr lang="ru-RU" sz="2800" b="1" dirty="0" smtClean="0">
                <a:solidFill>
                  <a:srgbClr val="002060"/>
                </a:solidFill>
              </a:rPr>
              <a:t> №18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7" name="Содержимое 6" descr="C:\Users\МДОУ 23\Desktop\мандалы\18 гр\IMG-91d74fc221f6a2a729a9b8da6583eba1-V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7554" y="2786058"/>
            <a:ext cx="2035968" cy="20002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МДОУ 23\Desktop\мандалы\18 гр\IMG-04ffe4a16467b850f128fd91d7b19c12-V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703212">
            <a:off x="5135474" y="1404198"/>
            <a:ext cx="1416090" cy="2351466"/>
          </a:xfrm>
          <a:prstGeom prst="ellipse">
            <a:avLst/>
          </a:prstGeom>
          <a:ln>
            <a:solidFill>
              <a:srgbClr val="C00000"/>
            </a:solidFill>
          </a:ln>
          <a:effectLst>
            <a:softEdge rad="112500"/>
          </a:effectLst>
        </p:spPr>
      </p:pic>
      <p:pic>
        <p:nvPicPr>
          <p:cNvPr id="10" name="Рисунок 9" descr="C:\Users\МДОУ 23\Desktop\мандалы\18 гр\IMG-4e241dd1b7a8de94f6ca2d804ea0cac9-V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8648970">
            <a:off x="2060546" y="1384404"/>
            <a:ext cx="1405334" cy="25016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C:\Users\МДОУ 23\Desktop\мандалы\18 гр\IMG-08bb76b16515b300fe62448a9f52fde5-V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6781810">
            <a:off x="5497470" y="3378042"/>
            <a:ext cx="1447849" cy="24785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C:\Users\МДОУ 23\Desktop\мандалы\18 гр\IMG-9ead0152186671db7ae42b1120d2d3d8-V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4086311">
            <a:off x="1744232" y="3420822"/>
            <a:ext cx="1544140" cy="27074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C:\Users\МДОУ 23\Desktop\мандалы\18 гр\IMG-81dbf0a39347151097c53a0faf6f08ee-V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14744" y="714356"/>
            <a:ext cx="1321595" cy="2519364"/>
          </a:xfrm>
          <a:prstGeom prst="ellipse">
            <a:avLst/>
          </a:prstGeom>
          <a:ln>
            <a:solidFill>
              <a:schemeClr val="tx1"/>
            </a:solidFill>
          </a:ln>
          <a:effectLst>
            <a:softEdge rad="112500"/>
          </a:effectLst>
        </p:spPr>
      </p:pic>
      <p:pic>
        <p:nvPicPr>
          <p:cNvPr id="14" name="Picture 2" descr="https://yt3.ggpht.com/a/AGF-l7-b5e6Wf5Ff60nUc_2LhlI0zil4K817HHaMFQ=s900-c-k-c0xffffffff-no-rj-m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79912" y="5157192"/>
            <a:ext cx="1440159" cy="14401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2" descr="https://yt3.ggpht.com/a/AGF-l7-b5e6Wf5Ff60nUc_2LhlI0zil4K817HHaMFQ=s900-c-k-c0xffffffff-no-rj-m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5536" y="260648"/>
            <a:ext cx="1440159" cy="14401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ООД «Загадочные </a:t>
            </a:r>
            <a:r>
              <a:rPr lang="ru-RU" sz="2800" b="1" dirty="0" err="1" smtClean="0">
                <a:solidFill>
                  <a:srgbClr val="002060"/>
                </a:solidFill>
              </a:rPr>
              <a:t>мандалы</a:t>
            </a:r>
            <a:r>
              <a:rPr lang="ru-RU" sz="2800" b="1" dirty="0" smtClean="0">
                <a:solidFill>
                  <a:srgbClr val="002060"/>
                </a:solidFill>
              </a:rPr>
              <a:t>»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err="1" smtClean="0">
                <a:solidFill>
                  <a:srgbClr val="002060"/>
                </a:solidFill>
              </a:rPr>
              <a:t>гр</a:t>
            </a:r>
            <a:r>
              <a:rPr lang="ru-RU" sz="2800" b="1" dirty="0" smtClean="0">
                <a:solidFill>
                  <a:srgbClr val="002060"/>
                </a:solidFill>
              </a:rPr>
              <a:t> №19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7" name="Содержимое 6" descr="C:\Users\МДОУ 23\Desktop\фото к нед псих\Занятие с псих от Маши\Новая папка\IMG-1e97877ee0627b96c5ed65318ce61f98-V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964381" y="535763"/>
            <a:ext cx="4786346" cy="600079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noFill/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8" name="Рисунок 7" descr="F:\Занятие с псих от Маши\наташа\IMG-1b73f20ca02013697a006bc5eabc1311-V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50" y="714356"/>
            <a:ext cx="2428892" cy="2857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F:\Занятие с псих от Маши\наташа\IMG-e726b55a4420b88ac1be6c6d1a5b4e1d-V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3286124"/>
            <a:ext cx="2428892" cy="3143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ООД «Загадочные </a:t>
            </a:r>
            <a:r>
              <a:rPr lang="ru-RU" sz="2800" b="1" dirty="0" err="1" smtClean="0">
                <a:solidFill>
                  <a:srgbClr val="002060"/>
                </a:solidFill>
              </a:rPr>
              <a:t>мандалы</a:t>
            </a:r>
            <a:r>
              <a:rPr lang="ru-RU" sz="2800" b="1" dirty="0" smtClean="0">
                <a:solidFill>
                  <a:srgbClr val="002060"/>
                </a:solidFill>
              </a:rPr>
              <a:t>»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err="1" smtClean="0">
                <a:solidFill>
                  <a:srgbClr val="002060"/>
                </a:solidFill>
              </a:rPr>
              <a:t>гр</a:t>
            </a:r>
            <a:r>
              <a:rPr lang="ru-RU" sz="2800" b="1" dirty="0" smtClean="0">
                <a:solidFill>
                  <a:srgbClr val="002060"/>
                </a:solidFill>
              </a:rPr>
              <a:t> №9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4" name="Содержимое 3" descr="C:\Users\МДОУ 23\Desktop\фото к нед псих\182CDPFQ\S1820150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1916832"/>
            <a:ext cx="6166218" cy="3983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МДОУ 23\Desktop\фото к нед псих\182CDPFQ\S182013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772816"/>
            <a:ext cx="3692525" cy="2077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МДОУ 23\Desktop\фото к нед псих\182CDPFQ\S182013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933056"/>
            <a:ext cx="3892550" cy="21895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Autofit/>
          </a:bodyPr>
          <a:lstStyle/>
          <a:p>
            <a:r>
              <a:rPr lang="ru-RU" altLang="ru-RU" sz="2800" b="1" dirty="0" smtClean="0">
                <a:solidFill>
                  <a:srgbClr val="002060"/>
                </a:solidFill>
              </a:rPr>
              <a:t>Организованная образовательная  деятельность  </a:t>
            </a:r>
            <a:br>
              <a:rPr lang="ru-RU" altLang="ru-RU" sz="2800" b="1" dirty="0" smtClean="0">
                <a:solidFill>
                  <a:srgbClr val="002060"/>
                </a:solidFill>
              </a:rPr>
            </a:br>
            <a:r>
              <a:rPr lang="ru-RU" altLang="ru-RU" sz="2800" b="1" dirty="0" smtClean="0">
                <a:solidFill>
                  <a:srgbClr val="002060"/>
                </a:solidFill>
              </a:rPr>
              <a:t>с детьми подготовительной группы №18</a:t>
            </a:r>
            <a:br>
              <a:rPr lang="ru-RU" altLang="ru-RU" sz="2800" b="1" dirty="0" smtClean="0">
                <a:solidFill>
                  <a:srgbClr val="002060"/>
                </a:solidFill>
              </a:rPr>
            </a:br>
            <a:r>
              <a:rPr lang="ru-RU" altLang="ru-RU" sz="2800" b="1" dirty="0" smtClean="0">
                <a:solidFill>
                  <a:srgbClr val="002060"/>
                </a:solidFill>
              </a:rPr>
              <a:t>«Путешествие в сказочный лес»</a:t>
            </a:r>
            <a:endParaRPr lang="ru-RU" sz="2800" dirty="0"/>
          </a:p>
        </p:txBody>
      </p:sp>
      <p:pic>
        <p:nvPicPr>
          <p:cNvPr id="4" name="Содержимое 3" descr="C:\Users\МДОУ 23\Desktop\занятия 18 гр\IMG-19da2f866cf764d37cff5246c4a15300-V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3284984"/>
            <a:ext cx="4264722" cy="3143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МДОУ 23\Desktop\занятия 18 гр\IMG-774d2987f8707ee23afa8f722d05d672-V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412776"/>
            <a:ext cx="3567340" cy="2648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http://www.playcast.ru/uploads/2016/06/20/19048115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4293096"/>
            <a:ext cx="1304925" cy="2203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rmAutofit fontScale="90000"/>
          </a:bodyPr>
          <a:lstStyle/>
          <a:p>
            <a:pPr lvl="0"/>
            <a:r>
              <a:rPr lang="ru-RU" altLang="ru-RU" sz="2400" b="1" dirty="0" smtClean="0">
                <a:solidFill>
                  <a:srgbClr val="002060"/>
                </a:solidFill>
              </a:rPr>
              <a:t>Организованная образовательная  деятельность  </a:t>
            </a:r>
            <a:br>
              <a:rPr lang="ru-RU" altLang="ru-RU" sz="2400" b="1" dirty="0" smtClean="0">
                <a:solidFill>
                  <a:srgbClr val="002060"/>
                </a:solidFill>
              </a:rPr>
            </a:br>
            <a:r>
              <a:rPr lang="ru-RU" altLang="ru-RU" sz="2400" b="1" dirty="0" smtClean="0">
                <a:solidFill>
                  <a:srgbClr val="002060"/>
                </a:solidFill>
              </a:rPr>
              <a:t>с детьми подготовительной группы №20</a:t>
            </a:r>
            <a:br>
              <a:rPr lang="ru-RU" altLang="ru-RU" sz="2400" b="1" dirty="0" smtClean="0">
                <a:solidFill>
                  <a:srgbClr val="002060"/>
                </a:solidFill>
              </a:rPr>
            </a:br>
            <a:r>
              <a:rPr lang="ru-RU" altLang="ru-RU" sz="2400" b="1" dirty="0" smtClean="0">
                <a:solidFill>
                  <a:srgbClr val="002060"/>
                </a:solidFill>
              </a:rPr>
              <a:t>«Путешествие в сказочный лес»</a:t>
            </a:r>
            <a:endParaRPr lang="ru-RU" sz="2400" dirty="0"/>
          </a:p>
        </p:txBody>
      </p:sp>
      <p:pic>
        <p:nvPicPr>
          <p:cNvPr id="5" name="Содержимое 4" descr="C:\Users\МДОУ 23\Desktop\ЗАНЯТИЯ ГР.20\S1800002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412776"/>
            <a:ext cx="3855942" cy="2284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МДОУ 23\Desktop\ЗАНЯТИЯ ГР.20\S180000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357298"/>
            <a:ext cx="3571900" cy="2428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Users\МДОУ 23\Desktop\ЗАНЯТИЯ ГР.20\S180000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3933056"/>
            <a:ext cx="4572032" cy="250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http://www.playcast.ru/uploads/2016/06/20/19048115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4077072"/>
            <a:ext cx="1304925" cy="2203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939784"/>
          </a:xfrm>
        </p:spPr>
        <p:txBody>
          <a:bodyPr>
            <a:normAutofit fontScale="90000"/>
          </a:bodyPr>
          <a:lstStyle/>
          <a:p>
            <a:r>
              <a:rPr lang="ru-RU" altLang="ru-RU" sz="2800" b="1" dirty="0" smtClean="0">
                <a:solidFill>
                  <a:srgbClr val="002060"/>
                </a:solidFill>
              </a:rPr>
              <a:t>Организованная образовательная  деятельность  </a:t>
            </a:r>
            <a:br>
              <a:rPr lang="ru-RU" altLang="ru-RU" sz="2800" b="1" dirty="0" smtClean="0">
                <a:solidFill>
                  <a:srgbClr val="002060"/>
                </a:solidFill>
              </a:rPr>
            </a:br>
            <a:r>
              <a:rPr lang="ru-RU" altLang="ru-RU" sz="2800" b="1" dirty="0" smtClean="0">
                <a:solidFill>
                  <a:srgbClr val="002060"/>
                </a:solidFill>
              </a:rPr>
              <a:t>с детьми подготовительной группы №19</a:t>
            </a:r>
            <a:br>
              <a:rPr lang="ru-RU" altLang="ru-RU" sz="2800" b="1" dirty="0" smtClean="0">
                <a:solidFill>
                  <a:srgbClr val="002060"/>
                </a:solidFill>
              </a:rPr>
            </a:br>
            <a:r>
              <a:rPr lang="ru-RU" altLang="ru-RU" sz="2800" b="1" dirty="0" smtClean="0">
                <a:solidFill>
                  <a:srgbClr val="002060"/>
                </a:solidFill>
              </a:rPr>
              <a:t>«Путешествие в страну настроения»</a:t>
            </a:r>
            <a:endParaRPr lang="ru-RU" sz="2800" dirty="0"/>
          </a:p>
        </p:txBody>
      </p:sp>
      <p:pic>
        <p:nvPicPr>
          <p:cNvPr id="4" name="Содержимое 3" descr="C:\Users\МДОУ 23\Desktop\занятия 19 гр\IMG-752c8ea621ec497246fd2632eef9c963-V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1412776"/>
            <a:ext cx="2358594" cy="48583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Рисунок 4" descr="C:\Users\МДОУ 23\Desktop\занятия 19 гр\IMG-af371b14d344bbb93c7ac452d838281a-V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1556792"/>
            <a:ext cx="2465745" cy="4608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МДОУ 23\Desktop\занятия 19 гр\IMG-2eb91e78ad38565cd633a51db26da358-V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2132856"/>
            <a:ext cx="2377062" cy="43975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Рисунок 6" descr="C:\Users\МДОУ 23\Desktop\смайлик девочка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836712"/>
            <a:ext cx="1440160" cy="11521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F:\семинар  тренинг\конспекты занятий\смайлик мальчик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8344" y="5517232"/>
            <a:ext cx="1331640" cy="10786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/>
          <a:lstStyle/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</a:rPr>
              <a:t>Презентация «Использование элементов </a:t>
            </a:r>
            <a:r>
              <a:rPr lang="ru-RU" b="1" dirty="0" err="1" smtClean="0">
                <a:solidFill>
                  <a:srgbClr val="002060"/>
                </a:solidFill>
              </a:rPr>
              <a:t>арт</a:t>
            </a:r>
            <a:r>
              <a:rPr lang="ru-RU" b="1" dirty="0" smtClean="0">
                <a:solidFill>
                  <a:srgbClr val="002060"/>
                </a:solidFill>
              </a:rPr>
              <a:t> – терапии в развитии творческих способностей дошкольников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</a:rPr>
              <a:t>(с последующим тренингом)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5" name="Рисунок 4" descr="https://pryzha.ru/wa-data/public/shop/products/25/79/27925/images/74094/74094.750x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77072"/>
            <a:ext cx="2736304" cy="2154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https://img2.goodfon.ru/original/1920x1440/9/d0/ptica-risunok-kraski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116632"/>
            <a:ext cx="2184152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Корпус «Радуга»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4" name="Содержимое 3" descr="J:\фото к нед псих\180CDPFQ\S1800017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052736"/>
            <a:ext cx="4392488" cy="249497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 descr="J:\фото к нед псих\180CDPFQ\S180003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980728"/>
            <a:ext cx="3872780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Рисунок 5" descr="J:\фото к нед псих\180CDPFQ\S180003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717032"/>
            <a:ext cx="4416425" cy="24842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Рисунок 6" descr="J:\фото к нед псих\180CDPFQ\S180001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861048"/>
            <a:ext cx="4365625" cy="237626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Корпус «Солнышко»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4" name="Содержимое 3" descr="J:\фото к нед псих\181CDPFQ\S1810117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052736"/>
            <a:ext cx="3826768" cy="258343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 descr="J:\фото к нед псих\181CDPFQ\S181012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861048"/>
            <a:ext cx="4162425" cy="23413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 descr="J:\фото к нед псих\181CDPFQ\S181015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861048"/>
            <a:ext cx="4248472" cy="25216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Рисунок 6" descr="J:\фото к нед псих\181CDPFQ\S181012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1124744"/>
            <a:ext cx="4198954" cy="23889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J:\фото к нед псих\181CDPFQ\S181013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260648"/>
            <a:ext cx="4392488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J:\фото к нед псих\181CDPFQ\S181013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3645024"/>
            <a:ext cx="4752527" cy="2782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https://kartinki-vernisazh.ru/_ph/61/2/963965280.gi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260648"/>
            <a:ext cx="2088232" cy="2619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s://ds89nsk.edusite.ru/images/logotip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3717032"/>
            <a:ext cx="2232248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/>
          </a:bodyPr>
          <a:lstStyle/>
          <a:p>
            <a:pPr fontAlgn="base"/>
            <a:endParaRPr lang="ru-RU" dirty="0" smtClean="0"/>
          </a:p>
          <a:p>
            <a:pPr fontAlgn="t">
              <a:buNone/>
            </a:pPr>
            <a:endParaRPr lang="ru-RU" dirty="0" smtClean="0"/>
          </a:p>
          <a:p>
            <a:pPr fontAlgn="t"/>
            <a:endParaRPr lang="ru-RU" dirty="0" smtClean="0"/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07504" y="548680"/>
          <a:ext cx="8856984" cy="26426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6657"/>
                <a:gridCol w="3911835"/>
                <a:gridCol w="2214246"/>
                <a:gridCol w="2214246"/>
              </a:tblGrid>
              <a:tr h="9601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Пятница</a:t>
                      </a:r>
                      <a:endParaRPr kumimoji="0" lang="ru-RU" alt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29.11.19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6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День мечтаний и пожеланий»</a:t>
                      </a:r>
                      <a:endParaRPr kumimoji="0" lang="ru-RU" alt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4502" marR="24502" marT="0" marB="0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latin typeface="Times New Roman"/>
                          <a:ea typeface="Times New Roman"/>
                        </a:rPr>
                        <a:t>ООД с детьми подготовит. группы </a:t>
                      </a:r>
                      <a:r>
                        <a:rPr lang="ru-RU" sz="6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№17</a:t>
                      </a:r>
                      <a:r>
                        <a:rPr lang="ru-RU" sz="600" b="1" dirty="0">
                          <a:latin typeface="Times New Roman"/>
                          <a:ea typeface="Times New Roman"/>
                        </a:rPr>
                        <a:t> «Мы - сказочники»</a:t>
                      </a:r>
                      <a:r>
                        <a:rPr lang="ru-RU" sz="60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600" b="1" dirty="0">
                          <a:latin typeface="Times New Roman"/>
                          <a:ea typeface="Times New Roman"/>
                        </a:rPr>
                        <a:t>  </a:t>
                      </a:r>
                      <a:r>
                        <a:rPr lang="ru-RU" sz="600" dirty="0">
                          <a:latin typeface="Times New Roman"/>
                          <a:ea typeface="Times New Roman"/>
                        </a:rPr>
                        <a:t>/психолог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latin typeface="Times New Roman"/>
                          <a:ea typeface="Calibri"/>
                          <a:cs typeface="Times New Roman"/>
                        </a:rPr>
                        <a:t>Беседы с детьми на темы:</a:t>
                      </a:r>
                      <a:r>
                        <a:rPr lang="ru-RU" sz="600" dirty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latin typeface="Times New Roman"/>
                          <a:ea typeface="Calibri"/>
                          <a:cs typeface="Times New Roman"/>
                        </a:rPr>
                        <a:t>«Что такое мечта?», «Какие бывают мечты», «Зачем люди мечтают?», «Пожелания добра и счастья – зачем они нужны?»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latin typeface="Times New Roman"/>
                          <a:ea typeface="Calibri"/>
                          <a:cs typeface="Times New Roman"/>
                        </a:rPr>
                        <a:t>Игры: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latin typeface="Times New Roman"/>
                          <a:ea typeface="Calibri"/>
                          <a:cs typeface="Times New Roman"/>
                        </a:rPr>
                        <a:t>Сюжетно – ролевые игры: «День рождения», «Нас пригласили в гости», «Путешествие моей мечты» и др.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latin typeface="Times New Roman"/>
                          <a:ea typeface="Calibri"/>
                          <a:cs typeface="Times New Roman"/>
                        </a:rPr>
                        <a:t>Продуктивная деятельность: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latin typeface="Times New Roman"/>
                          <a:ea typeface="Calibri"/>
                          <a:cs typeface="Times New Roman"/>
                        </a:rPr>
                        <a:t>рисунки: </a:t>
                      </a:r>
                      <a:r>
                        <a:rPr lang="ru-RU" sz="600" dirty="0">
                          <a:latin typeface="Times New Roman"/>
                          <a:ea typeface="Calibri"/>
                          <a:cs typeface="Times New Roman"/>
                        </a:rPr>
                        <a:t>«Моя мечта»  /средние – подготовительные группы по желанию/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 smtClean="0">
                          <a:latin typeface="Times New Roman"/>
                          <a:ea typeface="Calibri"/>
                          <a:cs typeface="Times New Roman"/>
                        </a:rPr>
                        <a:t>Изготовление </a:t>
                      </a:r>
                      <a:r>
                        <a:rPr lang="ru-RU" sz="600" b="1" dirty="0">
                          <a:latin typeface="Times New Roman"/>
                          <a:ea typeface="Calibri"/>
                          <a:cs typeface="Times New Roman"/>
                        </a:rPr>
                        <a:t>открыток с пожеланиями</a:t>
                      </a:r>
                      <a:r>
                        <a:rPr lang="ru-RU" sz="600" b="1" dirty="0" smtClean="0"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40"/>
                        </a:lnSpc>
                        <a:spcBef>
                          <a:spcPts val="750"/>
                        </a:spcBef>
                        <a:spcAft>
                          <a:spcPts val="0"/>
                        </a:spcAft>
                      </a:pPr>
                      <a:r>
                        <a:rPr lang="ru-RU" sz="600" dirty="0">
                          <a:latin typeface="Times New Roman"/>
                          <a:ea typeface="Times New Roman"/>
                          <a:cs typeface="Times New Roman"/>
                        </a:rPr>
                        <a:t>Консультация: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latin typeface="Times New Roman"/>
                          <a:ea typeface="Times New Roman"/>
                          <a:cs typeface="Times New Roman"/>
                        </a:rPr>
                        <a:t>«Роль педагога в формировании личности ребёнка: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развитие его позитивной самооценки» /заочно, на группы/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 b="1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Акция </a:t>
                      </a:r>
                      <a:r>
                        <a:rPr lang="ru-RU" sz="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«Сокровищница комплиментов</a:t>
                      </a:r>
                      <a:r>
                        <a:rPr lang="ru-RU" sz="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» </a:t>
                      </a:r>
                      <a:r>
                        <a:rPr lang="ru-RU" sz="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/психолог/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latin typeface="Times New Roman"/>
                          <a:ea typeface="Times New Roman"/>
                        </a:rPr>
                        <a:t>Консультация </a:t>
                      </a:r>
                      <a:r>
                        <a:rPr lang="ru-RU" sz="600" b="1" dirty="0">
                          <a:latin typeface="Times New Roman"/>
                          <a:ea typeface="Times New Roman"/>
                        </a:rPr>
                        <a:t>«Как не сломать детские мечты</a:t>
                      </a:r>
                      <a:r>
                        <a:rPr lang="ru-RU" sz="600" b="1" dirty="0" smtClean="0">
                          <a:latin typeface="Times New Roman"/>
                          <a:ea typeface="Times New Roman"/>
                        </a:rPr>
                        <a:t>»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960106">
                <a:tc>
                  <a:txBody>
                    <a:bodyPr/>
                    <a:lstStyle/>
                    <a:p>
                      <a:r>
                        <a:rPr lang="ru-RU" sz="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Понедельник</a:t>
                      </a:r>
                    </a:p>
                    <a:p>
                      <a:r>
                        <a:rPr lang="ru-RU" sz="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2.12.19</a:t>
                      </a:r>
                      <a:endParaRPr lang="ru-RU" sz="6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Закрытие</a:t>
                      </a:r>
                      <a:endParaRPr lang="ru-RU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latin typeface="Times New Roman"/>
                          <a:ea typeface="Calibri"/>
                          <a:cs typeface="Times New Roman"/>
                        </a:rPr>
                        <a:t>Уважаемые педагоги!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latin typeface="Times New Roman"/>
                          <a:ea typeface="Calibri"/>
                          <a:cs typeface="Times New Roman"/>
                        </a:rPr>
                        <a:t>Творческих успехов!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Times New Roman"/>
                          <a:ea typeface="Times New Roman"/>
                          <a:cs typeface="Times New Roman"/>
                        </a:rPr>
                        <a:t>Подведение итогов в методическом кабинете  - 13.30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latin typeface="Times New Roman"/>
                          <a:ea typeface="Calibri"/>
                          <a:cs typeface="Times New Roman"/>
                        </a:rPr>
                        <a:t>Презентация совместных работ детей и родителей  –«Моя творческая семья», выполненных с использованием нетрадиционных техник: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latin typeface="Times New Roman"/>
                          <a:ea typeface="Calibri"/>
                          <a:cs typeface="Times New Roman"/>
                        </a:rPr>
                        <a:t>- Моя семья - какие мы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latin typeface="Times New Roman"/>
                          <a:ea typeface="Calibri"/>
                          <a:cs typeface="Times New Roman"/>
                        </a:rPr>
                        <a:t>- Как мы отдыхаем и др.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Times New Roman"/>
                          <a:ea typeface="Calibri"/>
                          <a:cs typeface="Times New Roman"/>
                        </a:rPr>
                        <a:t>/все возрастные  группы по желанию/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latin typeface="Times New Roman"/>
                          <a:ea typeface="Calibri"/>
                          <a:cs typeface="Times New Roman"/>
                        </a:rPr>
                        <a:t>Презентация</a:t>
                      </a:r>
                      <a:r>
                        <a:rPr lang="ru-RU" sz="60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600" b="1">
                          <a:latin typeface="Times New Roman"/>
                          <a:ea typeface="Calibri"/>
                          <a:cs typeface="Times New Roman"/>
                        </a:rPr>
                        <a:t>коллективных творческих работ детей, родителей и  педагогов «Моя творческая группа»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latin typeface="Times New Roman"/>
                          <a:ea typeface="Calibri"/>
                          <a:cs typeface="Times New Roman"/>
                        </a:rPr>
                        <a:t>Презентация</a:t>
                      </a:r>
                      <a:r>
                        <a:rPr lang="ru-RU" sz="60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600" b="1">
                          <a:latin typeface="Times New Roman"/>
                          <a:ea typeface="Calibri"/>
                          <a:cs typeface="Times New Roman"/>
                        </a:rPr>
                        <a:t>коллективных творческих работ детей, и  педагогов «Исцеляющая мандала»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Times New Roman"/>
                          <a:ea typeface="Calibri"/>
                          <a:cs typeface="Times New Roman"/>
                        </a:rPr>
                        <a:t> /все возрастные группы, работы выполнены в любых  техниках, а так же с использованием нетрадиционных/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Times New Roman"/>
                          <a:ea typeface="Times New Roman"/>
                          <a:cs typeface="Times New Roman"/>
                        </a:rPr>
                        <a:t>Презентация </a:t>
                      </a:r>
                      <a:r>
                        <a:rPr lang="ru-RU" sz="600" b="1">
                          <a:latin typeface="Times New Roman"/>
                          <a:ea typeface="Times New Roman"/>
                          <a:cs typeface="Times New Roman"/>
                        </a:rPr>
                        <a:t>«Неделя творчества».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Times New Roman"/>
                          <a:ea typeface="Times New Roman"/>
                          <a:cs typeface="Times New Roman"/>
                        </a:rPr>
                        <a:t>Закрытие </a:t>
                      </a:r>
                      <a:r>
                        <a:rPr lang="ru-RU" sz="600" b="1">
                          <a:latin typeface="Times New Roman"/>
                          <a:ea typeface="Times New Roman"/>
                          <a:cs typeface="Times New Roman"/>
                        </a:rPr>
                        <a:t>«Недели творчества».</a:t>
                      </a:r>
                      <a:r>
                        <a:rPr lang="ru-RU" sz="600">
                          <a:latin typeface="Times New Roman"/>
                          <a:ea typeface="Times New Roman"/>
                          <a:cs typeface="Times New Roman"/>
                        </a:rPr>
                        <a:t> 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Times New Roman"/>
                          <a:ea typeface="Times New Roman"/>
                          <a:cs typeface="Times New Roman"/>
                        </a:rPr>
                        <a:t>Подведение итогов. Награждение.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latin typeface="Times New Roman"/>
                          <a:ea typeface="Times New Roman"/>
                          <a:cs typeface="Times New Roman"/>
                        </a:rPr>
                        <a:t>Информация для родителей на сайт ДОУ </a:t>
                      </a:r>
                      <a:r>
                        <a:rPr lang="ru-RU" sz="600" b="1" dirty="0">
                          <a:latin typeface="Times New Roman"/>
                          <a:ea typeface="Times New Roman"/>
                          <a:cs typeface="Times New Roman"/>
                        </a:rPr>
                        <a:t>о результатах проведения тематической недели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Четверг 28.11.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«Народная культура и традиции»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4" name="Содержимое 3" descr="https://3.bp.blogspot.com/-spcrbXAe76A/VvO6gxno_1I/AAAAAAAALN4/QE4AvIz4CPc_WGLtdUbl07c0FcPhVq2lA/s1600/5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556792"/>
            <a:ext cx="7488832" cy="4680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ООД «Раскрашивание матрёшек»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группа №2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4" name="Содержимое 3" descr="C:\Users\МДОУ 23\Desktop\народн узоры\ГР 2\S1820139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412776"/>
            <a:ext cx="7072362" cy="4929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https://i.pinimg.com/originals/9e/ef/ca/9eefca55487bab976815710fd55a8a85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764704"/>
            <a:ext cx="1152128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928694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ООД «Украсим сарафан для </a:t>
            </a:r>
            <a:r>
              <a:rPr lang="ru-RU" sz="2800" b="1" dirty="0" err="1" smtClean="0">
                <a:solidFill>
                  <a:srgbClr val="002060"/>
                </a:solidFill>
              </a:rPr>
              <a:t>Алёнушки</a:t>
            </a:r>
            <a:r>
              <a:rPr lang="ru-RU" sz="2800" b="1" dirty="0" smtClean="0">
                <a:solidFill>
                  <a:srgbClr val="002060"/>
                </a:solidFill>
              </a:rPr>
              <a:t>»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группа №6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4" name="Содержимое 3" descr="C:\Users\МДОУ 23\Desktop\народн узоры\6 гр\IMG-41556de0e51a346853dddba5cf92d278-V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708920"/>
            <a:ext cx="4063964" cy="3268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МДОУ 23\Desktop\народн узоры\6 гр\IMG-54578c8f928b3f8ca34452a044f07b0f-V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268760"/>
            <a:ext cx="3435350" cy="2576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МДОУ 23\Desktop\народн узоры\6 гр\IMG-b892020c51105d7d10d4b940dd6529c7-V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4221088"/>
            <a:ext cx="4176464" cy="26369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4" name="Рисунок 13" descr="https://png.pngtree.com/png_detail/18/09/10/pngtree-long-haired-girl-png-clipart_283362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188640"/>
            <a:ext cx="1800200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80120"/>
          </a:xfrm>
        </p:spPr>
        <p:txBody>
          <a:bodyPr>
            <a:normAutofit fontScale="90000"/>
          </a:bodyPr>
          <a:lstStyle/>
          <a:p>
            <a:r>
              <a:rPr lang="ru-RU" altLang="ru-RU" sz="2800" b="1" dirty="0" smtClean="0">
                <a:solidFill>
                  <a:srgbClr val="002060"/>
                </a:solidFill>
              </a:rPr>
              <a:t>Организованная образовательная  деятельность  </a:t>
            </a:r>
            <a:br>
              <a:rPr lang="ru-RU" altLang="ru-RU" sz="2800" b="1" dirty="0" smtClean="0">
                <a:solidFill>
                  <a:srgbClr val="002060"/>
                </a:solidFill>
              </a:rPr>
            </a:br>
            <a:r>
              <a:rPr lang="ru-RU" altLang="ru-RU" sz="2800" b="1" dirty="0" smtClean="0">
                <a:solidFill>
                  <a:srgbClr val="002060"/>
                </a:solidFill>
              </a:rPr>
              <a:t>с детьми подготовительной группы №9</a:t>
            </a:r>
            <a:br>
              <a:rPr lang="ru-RU" altLang="ru-RU" sz="2800" b="1" dirty="0" smtClean="0">
                <a:solidFill>
                  <a:srgbClr val="002060"/>
                </a:solidFill>
              </a:rPr>
            </a:br>
            <a:r>
              <a:rPr lang="ru-RU" altLang="ru-RU" sz="2800" b="1" dirty="0" smtClean="0">
                <a:solidFill>
                  <a:srgbClr val="002060"/>
                </a:solidFill>
              </a:rPr>
              <a:t>«Путешествие в страну настроения»</a:t>
            </a:r>
            <a:endParaRPr lang="ru-RU" sz="2800" dirty="0"/>
          </a:p>
        </p:txBody>
      </p:sp>
      <p:pic>
        <p:nvPicPr>
          <p:cNvPr id="4" name="Содержимое 3" descr="C:\Users\МДОУ 23\Desktop\фото к нед псих\181CDPFQ\S1810005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1340768"/>
            <a:ext cx="4448286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МДОУ 23\Desktop\фото к нед псих\181CDPFQ\S181002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412776"/>
            <a:ext cx="3929090" cy="250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Users\МДОУ 23\Desktop\смайлик девочка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60648"/>
            <a:ext cx="1440160" cy="11521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F:\семинар  тренинг\конспекты занятий\смайлик мальчик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2320" y="5229200"/>
            <a:ext cx="1331640" cy="10786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Содержимое 3" descr="C:\Users\МДОУ 23\Desktop\фото к нед псих\181CDPFQ\S1810033.JPG"/>
          <p:cNvPicPr>
            <a:picLocks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23728" y="4005064"/>
            <a:ext cx="4661780" cy="2653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altLang="ru-RU" sz="2800" b="1" dirty="0" smtClean="0">
                <a:solidFill>
                  <a:srgbClr val="002060"/>
                </a:solidFill>
              </a:rPr>
              <a:t>Организованная образовательная  деятельность  </a:t>
            </a:r>
            <a:br>
              <a:rPr lang="ru-RU" altLang="ru-RU" sz="2800" b="1" dirty="0" smtClean="0">
                <a:solidFill>
                  <a:srgbClr val="002060"/>
                </a:solidFill>
              </a:rPr>
            </a:br>
            <a:r>
              <a:rPr lang="ru-RU" altLang="ru-RU" sz="2800" b="1" dirty="0" smtClean="0">
                <a:solidFill>
                  <a:srgbClr val="002060"/>
                </a:solidFill>
              </a:rPr>
              <a:t>с детьми подготовительной группы №10</a:t>
            </a:r>
            <a:br>
              <a:rPr lang="ru-RU" altLang="ru-RU" sz="2800" b="1" dirty="0" smtClean="0">
                <a:solidFill>
                  <a:srgbClr val="002060"/>
                </a:solidFill>
              </a:rPr>
            </a:br>
            <a:r>
              <a:rPr lang="ru-RU" altLang="ru-RU" sz="2800" b="1" dirty="0" smtClean="0">
                <a:solidFill>
                  <a:srgbClr val="002060"/>
                </a:solidFill>
              </a:rPr>
              <a:t>«Путешествие в страну настроения»</a:t>
            </a:r>
            <a:endParaRPr lang="ru-RU" sz="2800" dirty="0"/>
          </a:p>
        </p:txBody>
      </p:sp>
      <p:pic>
        <p:nvPicPr>
          <p:cNvPr id="6" name="Рисунок 5" descr="C:\Users\МДОУ 23\Desktop\фото к нед псих\181CDPFQ\S181004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12776"/>
            <a:ext cx="4286280" cy="250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C:\Users\МДОУ 23\Desktop\фото к нед псих\181CDPFQ\S181004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4077072"/>
            <a:ext cx="4032448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Содержимое 4" descr="C:\Users\МДОУ 23\Desktop\фото к нед псих\181CDPFQ\S1810038.JPG"/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484784"/>
            <a:ext cx="4020228" cy="2481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Users\МДОУ 23\Desktop\смайлик девочка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60648"/>
            <a:ext cx="1440160" cy="11521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F:\семинар  тренинг\конспекты занятий\смайлик мальчик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4288" y="4941168"/>
            <a:ext cx="1403648" cy="1150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ru-RU" altLang="ru-RU" sz="2800" b="1" dirty="0" smtClean="0">
                <a:solidFill>
                  <a:srgbClr val="002060"/>
                </a:solidFill>
              </a:rPr>
              <a:t>Организованная образовательная  деятельность  </a:t>
            </a:r>
            <a:br>
              <a:rPr lang="ru-RU" altLang="ru-RU" sz="2800" b="1" dirty="0" smtClean="0">
                <a:solidFill>
                  <a:srgbClr val="002060"/>
                </a:solidFill>
              </a:rPr>
            </a:br>
            <a:r>
              <a:rPr lang="ru-RU" altLang="ru-RU" sz="2800" b="1" dirty="0" smtClean="0">
                <a:solidFill>
                  <a:srgbClr val="002060"/>
                </a:solidFill>
              </a:rPr>
              <a:t>с детьми подготовительной группы №12</a:t>
            </a:r>
            <a:br>
              <a:rPr lang="ru-RU" altLang="ru-RU" sz="2800" b="1" dirty="0" smtClean="0">
                <a:solidFill>
                  <a:srgbClr val="002060"/>
                </a:solidFill>
              </a:rPr>
            </a:br>
            <a:r>
              <a:rPr lang="ru-RU" altLang="ru-RU" sz="2800" b="1" dirty="0" smtClean="0">
                <a:solidFill>
                  <a:srgbClr val="002060"/>
                </a:solidFill>
              </a:rPr>
              <a:t>«Мы сказочники»</a:t>
            </a:r>
            <a:endParaRPr lang="ru-RU" sz="2800" dirty="0"/>
          </a:p>
        </p:txBody>
      </p:sp>
      <p:pic>
        <p:nvPicPr>
          <p:cNvPr id="4" name="Содержимое 3" descr="C:\Users\МДОУ 23\Desktop\фото к нед псих\181CDPFQ\S1810060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340768"/>
            <a:ext cx="3929090" cy="2643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МДОУ 23\Desktop\фото к нед псих\181CDPFQ\S181005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340768"/>
            <a:ext cx="3819010" cy="2666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МДОУ 23\Desktop\фото к нед псих\181CDPFQ\S181007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0298" y="4214818"/>
            <a:ext cx="4000528" cy="23627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https://avatars.mds.yandex.net/get-pdb/398891/c9d2b82c-c526-45ff-a95c-43d13dfc7106/s1200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24544" y="4293096"/>
            <a:ext cx="2232248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Пятница 29.11.</a:t>
            </a:r>
            <a:br>
              <a:rPr lang="ru-RU" sz="3200" b="1" dirty="0" smtClean="0">
                <a:solidFill>
                  <a:srgbClr val="002060"/>
                </a:solidFill>
              </a:rPr>
            </a:br>
            <a:r>
              <a:rPr lang="ru-RU" sz="3200" b="1" dirty="0" smtClean="0">
                <a:solidFill>
                  <a:srgbClr val="002060"/>
                </a:solidFill>
              </a:rPr>
              <a:t>День мечтаний и пожеланий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4" name="Содержимое 3" descr="https://b1.culture.ru/c/722557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556792"/>
            <a:ext cx="7056783" cy="4752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654032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ООД «Кем я хочу быть»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i="1" dirty="0" smtClean="0">
                <a:solidFill>
                  <a:srgbClr val="002060"/>
                </a:solidFill>
              </a:rPr>
              <a:t>(рисование </a:t>
            </a:r>
            <a:r>
              <a:rPr lang="ru-RU" sz="2800" i="1" dirty="0" err="1" smtClean="0">
                <a:solidFill>
                  <a:srgbClr val="002060"/>
                </a:solidFill>
              </a:rPr>
              <a:t>цв</a:t>
            </a:r>
            <a:r>
              <a:rPr lang="ru-RU" sz="2800" i="1" dirty="0" smtClean="0">
                <a:solidFill>
                  <a:srgbClr val="002060"/>
                </a:solidFill>
              </a:rPr>
              <a:t>. Карандашами)</a:t>
            </a:r>
            <a:br>
              <a:rPr lang="ru-RU" sz="2800" i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 группа №17</a:t>
            </a:r>
            <a:endParaRPr lang="ru-RU" sz="2800" dirty="0"/>
          </a:p>
        </p:txBody>
      </p:sp>
      <p:pic>
        <p:nvPicPr>
          <p:cNvPr id="4" name="Содержимое 3" descr="F:\НЮ\IMG-96b2d41cc1eed804f56188a5f1fe4954-V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142984"/>
            <a:ext cx="3714776" cy="2643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F:\НЮ\IMG-fe452db212013fa0cd48fc2276dbbdc4-V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1357298"/>
            <a:ext cx="3780526" cy="5214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F:\НЮ\IMG-90264fb6e04df765962511243061bfd2-V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3929066"/>
            <a:ext cx="3857652" cy="2657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ООД «Кем я хочу быть»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i="1" dirty="0" smtClean="0">
                <a:solidFill>
                  <a:srgbClr val="002060"/>
                </a:solidFill>
              </a:rPr>
              <a:t>(рисование </a:t>
            </a:r>
            <a:r>
              <a:rPr lang="ru-RU" sz="2400" i="1" dirty="0" err="1" smtClean="0">
                <a:solidFill>
                  <a:srgbClr val="002060"/>
                </a:solidFill>
              </a:rPr>
              <a:t>цв</a:t>
            </a:r>
            <a:r>
              <a:rPr lang="ru-RU" sz="2400" i="1" dirty="0" smtClean="0">
                <a:solidFill>
                  <a:srgbClr val="002060"/>
                </a:solidFill>
              </a:rPr>
              <a:t>. Карандашами)</a:t>
            </a:r>
            <a:r>
              <a:rPr lang="ru-RU" sz="2400" b="1" dirty="0" smtClean="0">
                <a:solidFill>
                  <a:srgbClr val="002060"/>
                </a:solidFill>
              </a:rPr>
              <a:t/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Группа №17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6" name="Содержимое 5" descr="F:\НЮ\IMG-884bd88db13e95c048c1f7857f8ba6f9-V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85786" y="1428736"/>
            <a:ext cx="7286676" cy="5143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Группа №19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Содержимое 3" descr="C:\Users\МДОУ 23\Desktop\мандалы\19 гр\IMG-fec9cbe4ce59fe5098c0485163c29909-V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142984"/>
            <a:ext cx="2405858" cy="4786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Содержимое 3" descr="C:\Users\МДОУ 23\Desktop\мандалы\19 гр\IMG-eadeb8cde582262fe473dab3803ff890-V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1857364"/>
            <a:ext cx="3571900" cy="3357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F:\Занятие с псих от Маши\наташа\IMG-dc163caa622a68bfee0482ce2b62f387-V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43702" y="1000108"/>
            <a:ext cx="2071702" cy="5000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640871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 smtClean="0"/>
              <a:t>                  </a:t>
            </a:r>
            <a:r>
              <a:rPr lang="ru-RU" altLang="ru-RU" b="1" dirty="0" smtClean="0">
                <a:solidFill>
                  <a:srgbClr val="002060"/>
                </a:solidFill>
              </a:rPr>
              <a:t>Понедельник    25.11.2019 г.</a:t>
            </a:r>
          </a:p>
          <a:p>
            <a:pPr algn="ctr">
              <a:buNone/>
            </a:pPr>
            <a:r>
              <a:rPr lang="ru-RU" altLang="ru-RU" sz="2800" b="1" dirty="0" smtClean="0">
                <a:solidFill>
                  <a:srgbClr val="002060"/>
                </a:solidFill>
              </a:rPr>
              <a:t>«</a:t>
            </a:r>
            <a:r>
              <a:rPr lang="ru-RU" alt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Фантазёры» </a:t>
            </a:r>
          </a:p>
          <a:p>
            <a:pPr algn="ctr">
              <a:buNone/>
            </a:pPr>
            <a:r>
              <a:rPr lang="ru-RU" altLang="ru-RU" sz="2000" b="1" dirty="0" smtClean="0">
                <a:solidFill>
                  <a:srgbClr val="002060"/>
                </a:solidFill>
                <a:latin typeface="Monotype Corsiva" pitchFamily="66" charset="0"/>
              </a:rPr>
              <a:t>(рисунки, выполненные с использованием нетрадиционных техник)</a:t>
            </a:r>
          </a:p>
          <a:p>
            <a:pPr>
              <a:buNone/>
            </a:pP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6" name="Рисунок 5" descr="https://www.maam.ru/images/users/photos/medium/a3ffac099edd0eab42823b1c7cdd490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844824"/>
            <a:ext cx="6480720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ru-RU" altLang="ru-RU" sz="2800" b="1" dirty="0" smtClean="0">
                <a:solidFill>
                  <a:srgbClr val="002060"/>
                </a:solidFill>
              </a:rPr>
              <a:t>Организованная образовательная  деятельность  </a:t>
            </a:r>
            <a:br>
              <a:rPr lang="ru-RU" altLang="ru-RU" sz="2800" b="1" dirty="0" smtClean="0">
                <a:solidFill>
                  <a:srgbClr val="002060"/>
                </a:solidFill>
              </a:rPr>
            </a:br>
            <a:r>
              <a:rPr lang="ru-RU" altLang="ru-RU" sz="2800" b="1" dirty="0" smtClean="0">
                <a:solidFill>
                  <a:srgbClr val="002060"/>
                </a:solidFill>
              </a:rPr>
              <a:t>с детьми подготовительной группы №17</a:t>
            </a:r>
            <a:br>
              <a:rPr lang="ru-RU" altLang="ru-RU" sz="2800" b="1" dirty="0" smtClean="0">
                <a:solidFill>
                  <a:srgbClr val="002060"/>
                </a:solidFill>
              </a:rPr>
            </a:br>
            <a:r>
              <a:rPr lang="ru-RU" altLang="ru-RU" sz="2800" b="1" dirty="0" smtClean="0">
                <a:solidFill>
                  <a:srgbClr val="002060"/>
                </a:solidFill>
              </a:rPr>
              <a:t>«Мы сказочники»</a:t>
            </a:r>
            <a:endParaRPr lang="ru-RU" sz="2800" dirty="0"/>
          </a:p>
        </p:txBody>
      </p:sp>
      <p:pic>
        <p:nvPicPr>
          <p:cNvPr id="4" name="Содержимое 3" descr="C:\Users\МДОУ 23\Desktop\фото к нед псих\182CDPFQ\S182000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268760"/>
            <a:ext cx="4113090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МДОУ 23\Desktop\фото к нед псих\182CDPFQ\S182004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268760"/>
            <a:ext cx="3960439" cy="2520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МДОУ 23\Desktop\фото к нед псих\182CDPFQ\S182009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4077072"/>
            <a:ext cx="4248472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https://avatars.mds.yandex.net/get-pdb/398891/c9d2b82c-c526-45ff-a95c-43d13dfc7106/s1200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8520" y="4221088"/>
            <a:ext cx="2232248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6859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Акция </a:t>
            </a:r>
            <a:r>
              <a:rPr lang="ru-RU" sz="3200" b="1" dirty="0" smtClean="0">
                <a:solidFill>
                  <a:srgbClr val="002060"/>
                </a:solidFill>
              </a:rPr>
              <a:t>«Сокровищница комплиментов»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4" name="Содержимое 3" descr="C:\Users\МДОУ 23\Desktop\акция подари сердечко\IMG-2f02ab06d73f52adea5a659b53693278-V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052736"/>
            <a:ext cx="7358114" cy="5286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5697559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</a:rPr>
              <a:t>Презентация коллективных творческих работ «Моя творческая группа»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 descr="https://pp.userapi.com/c851416/v851416992/261f5/KhB9md4Mf8c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052736"/>
            <a:ext cx="7056784" cy="51845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6" descr="C:\Users\User\Desktop\181CDPFQ\S1810098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 rot="16200000">
            <a:off x="1535885" y="1678769"/>
            <a:ext cx="6072230" cy="3571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457200" y="571480"/>
            <a:ext cx="3008313" cy="5554683"/>
          </a:xfrm>
        </p:spPr>
        <p:txBody>
          <a:bodyPr>
            <a:normAutofit/>
          </a:bodyPr>
          <a:lstStyle/>
          <a:p>
            <a:endParaRPr lang="ru-RU" sz="3200" dirty="0" smtClean="0"/>
          </a:p>
          <a:p>
            <a:endParaRPr lang="ru-RU" sz="3200" dirty="0" smtClean="0"/>
          </a:p>
          <a:p>
            <a:endParaRPr lang="ru-RU" sz="3200" dirty="0" smtClean="0"/>
          </a:p>
          <a:p>
            <a:r>
              <a:rPr lang="ru-RU" sz="3200" b="1" dirty="0" smtClean="0">
                <a:solidFill>
                  <a:srgbClr val="002060"/>
                </a:solidFill>
              </a:rPr>
              <a:t>Группа №1</a:t>
            </a:r>
            <a:endParaRPr lang="ru-RU" sz="32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Группа №13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7" name="Содержимое 6" descr="C:\Users\МДОУ 23\Desktop\тв группы\13\S1810106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836712"/>
            <a:ext cx="8046156" cy="5054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Группа №14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4" name="Содержимое 3" descr="C:\Users\МДОУ 23\Desktop\тв группы\14 гр\S1810149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08720"/>
            <a:ext cx="8286808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Группа №15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4" name="Содержимое 3" descr="C:\Users\МДОУ 23\Desktop\тв группы\15 гр\S1810147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052736"/>
            <a:ext cx="8046156" cy="5286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971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Группа №17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4" name="Содержимое 3" descr="F:\IMG-e7c1d1021c31566383ffc13825f4bfdd-V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0100" y="857232"/>
            <a:ext cx="7358114" cy="5429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571480"/>
            <a:ext cx="8229600" cy="5554683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</a:rPr>
              <a:t>Презентация коллективных творческих работ «Моя творческая семья»</a:t>
            </a:r>
          </a:p>
          <a:p>
            <a:endParaRPr lang="ru-RU" dirty="0"/>
          </a:p>
        </p:txBody>
      </p:sp>
      <p:pic>
        <p:nvPicPr>
          <p:cNvPr id="3" name="Рисунок 2" descr="https://www.tapeciarnia.pl/tapety/normalne/97835_szczesliwa_rodzinka_wspolne_malowanie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700808"/>
            <a:ext cx="6624736" cy="4752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:\183CDPFQ\S183000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285783" y="1857365"/>
            <a:ext cx="5643601" cy="3500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F:\183CDPFQ\S183000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3929059" y="1857365"/>
            <a:ext cx="5715041" cy="3286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4000496" y="142852"/>
            <a:ext cx="16380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Группа №5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16633"/>
            <a:ext cx="7772400" cy="1296144"/>
          </a:xfrm>
        </p:spPr>
        <p:txBody>
          <a:bodyPr>
            <a:normAutofit/>
          </a:bodyPr>
          <a:lstStyle/>
          <a:p>
            <a:r>
              <a:rPr lang="ru-RU" altLang="ru-RU" sz="2400" b="1" dirty="0" smtClean="0">
                <a:solidFill>
                  <a:srgbClr val="002060"/>
                </a:solidFill>
              </a:rPr>
              <a:t>Организованная образовательная  деятельность  </a:t>
            </a:r>
            <a:br>
              <a:rPr lang="ru-RU" altLang="ru-RU" sz="2400" b="1" dirty="0" smtClean="0">
                <a:solidFill>
                  <a:srgbClr val="002060"/>
                </a:solidFill>
              </a:rPr>
            </a:br>
            <a:r>
              <a:rPr lang="ru-RU" altLang="ru-RU" sz="2400" b="1" dirty="0" smtClean="0">
                <a:solidFill>
                  <a:srgbClr val="002060"/>
                </a:solidFill>
              </a:rPr>
              <a:t>с детьми подготовительной группы №13</a:t>
            </a:r>
            <a:br>
              <a:rPr lang="ru-RU" altLang="ru-RU" sz="2400" b="1" dirty="0" smtClean="0">
                <a:solidFill>
                  <a:srgbClr val="002060"/>
                </a:solidFill>
              </a:rPr>
            </a:br>
            <a:r>
              <a:rPr lang="ru-RU" altLang="ru-RU" sz="2400" b="1" dirty="0" smtClean="0">
                <a:solidFill>
                  <a:srgbClr val="002060"/>
                </a:solidFill>
              </a:rPr>
              <a:t>«Мы сказочники»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1340768"/>
            <a:ext cx="8136904" cy="504056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 descr="C:\Users\User\Desktop\181CDPFQ\S181010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484784"/>
            <a:ext cx="4759325" cy="267712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 descr="C:\Users\User\Desktop\181CDPFQ\S181010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3284984"/>
            <a:ext cx="4899025" cy="27557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Рисунок 6" descr="https://yt3.ggpht.com/a/AGF-l7_MV3XkoVXTHxDglrx9_Fm_hof6HlnFd6vMiQ=s900-c-k-c0xffffffff-no-rj-mo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1124744"/>
            <a:ext cx="1978025" cy="19780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8" name="Рисунок 7" descr="https://avatars.mds.yandex.net/get-pdb/398891/c9d2b82c-c526-45ff-a95c-43d13dfc7106/s1200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4365104"/>
            <a:ext cx="2232248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:\183CDPFQ\S1830002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57224" y="1000108"/>
            <a:ext cx="7829576" cy="5100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3714744" y="214290"/>
            <a:ext cx="19288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Группа №5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>
          <a:xfrm>
            <a:off x="457200" y="500042"/>
            <a:ext cx="3471858" cy="562612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" name="Содержимое 9" descr="C:\Users\МДОУ 23\Desktop\тв семмьи\8 гр. тв семья\S1810075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3787036" y="1405651"/>
            <a:ext cx="5927645" cy="4213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Содержимое 6" descr="C:\Users\МДОУ 23\Desktop\тв семмьи\7 гр\S1810073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720589" y="1592797"/>
            <a:ext cx="5976666" cy="3888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619672" y="116632"/>
            <a:ext cx="1327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Группа №7 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868144" y="116632"/>
            <a:ext cx="12742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Группа №8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>
          <a:xfrm>
            <a:off x="457200" y="571480"/>
            <a:ext cx="3008313" cy="5554683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        </a:t>
            </a:r>
            <a:r>
              <a:rPr lang="ru-RU" sz="3200" b="1" dirty="0" smtClean="0">
                <a:solidFill>
                  <a:srgbClr val="002060"/>
                </a:solidFill>
              </a:rPr>
              <a:t>Группа №13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10" name="Содержимое 9" descr="C:\Users\МДОУ 23\Desktop\тв семмьи\13 гр\S1810109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3275858" y="1124741"/>
            <a:ext cx="5760639" cy="4320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41805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Группа №18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8" name="Содержимое 7" descr="C:\Users\МДОУ 23\Desktop\тв семмьи\18 гр\S1810140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836712"/>
            <a:ext cx="7809292" cy="5145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Группа №18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4" name="Содержимое 3" descr="C:\Users\МДОУ 23\Desktop\тв семмьи\18 гр\S1810137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124744"/>
            <a:ext cx="8046156" cy="5001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Группа №18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4" name="Содержимое 3" descr="C:\Users\МДОУ 23\Desktop\тв семмьи\18 гр\IMG-cac479a9dd4c371279b1c87cecfdcd74-V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980728"/>
            <a:ext cx="7416824" cy="5517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971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Группа №18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4" name="Содержимое 3" descr="C:\Users\МДОУ 23\Desktop\фото к нед псих\тв семмьи\18 гр\S1810136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1000108"/>
            <a:ext cx="8258204" cy="4859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Группа №19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4" name="Содержимое 3" descr="J:\фото к нед псих\тв семмьи\19 гр\S1810145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052736"/>
            <a:ext cx="8046156" cy="5073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Группа №19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4" name="Содержимое 3" descr="J:\фото к нед псих\тв семмьи\19 гр\S1810148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124744"/>
            <a:ext cx="8046156" cy="5001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Группа №17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4" name="Содержимое 3" descr="J:\фото к нед псих\тв семмьи\ГР 17\S1820135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268760"/>
            <a:ext cx="8046156" cy="4857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User\Desktop\178CDPFQ\S178000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1340768"/>
            <a:ext cx="3967609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Desktop\178CDPFQ\S178000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268760"/>
            <a:ext cx="3918123" cy="2307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Содержимое 3" descr="C:\Users\User\Desktop\178CDPFQ\S1780002 (2).JPG"/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4149081"/>
            <a:ext cx="4283968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User\Desktop\178CDPFQ\S178000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221088"/>
            <a:ext cx="3785344" cy="2336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s://avatars.mds.yandex.net/get-pdb/398891/c9d2b82c-c526-45ff-a95c-43d13dfc7106/s1200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1840" y="2348880"/>
            <a:ext cx="2028825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683568" y="0"/>
            <a:ext cx="77048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rgbClr val="002060"/>
                </a:solidFill>
              </a:rPr>
              <a:t>Организованная образовательная  деятельность  </a:t>
            </a:r>
            <a:br>
              <a:rPr lang="ru-RU" altLang="ru-RU" sz="2400" b="1" dirty="0" smtClean="0">
                <a:solidFill>
                  <a:srgbClr val="002060"/>
                </a:solidFill>
              </a:rPr>
            </a:br>
            <a:r>
              <a:rPr lang="ru-RU" altLang="ru-RU" sz="2400" b="1" dirty="0" smtClean="0">
                <a:solidFill>
                  <a:srgbClr val="002060"/>
                </a:solidFill>
              </a:rPr>
              <a:t>с детьми подготовительной группы №8</a:t>
            </a:r>
            <a:br>
              <a:rPr lang="ru-RU" altLang="ru-RU" sz="2400" b="1" dirty="0" smtClean="0">
                <a:solidFill>
                  <a:srgbClr val="002060"/>
                </a:solidFill>
              </a:rPr>
            </a:br>
            <a:r>
              <a:rPr lang="ru-RU" altLang="ru-RU" sz="2400" b="1" dirty="0" smtClean="0">
                <a:solidFill>
                  <a:srgbClr val="002060"/>
                </a:solidFill>
              </a:rPr>
              <a:t>«Мы сказочники»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Группа №11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J:\фото к нед псих\тв семмьи\гр. 11\S18100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052736"/>
            <a:ext cx="8046156" cy="5073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Группа №17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4" name="Содержимое 3" descr="F:\НЮ\IMG-a9d41d52a2c9e6030db0f176648f0902-V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1000108"/>
            <a:ext cx="8115328" cy="5108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rgbClr val="002060"/>
                </a:solidFill>
              </a:rPr>
              <a:t>Тест для исследования образной </a:t>
            </a:r>
            <a:r>
              <a:rPr lang="ru-RU" sz="3100" b="1" dirty="0" err="1" smtClean="0">
                <a:solidFill>
                  <a:srgbClr val="002060"/>
                </a:solidFill>
              </a:rPr>
              <a:t>креативности</a:t>
            </a:r>
            <a:r>
              <a:rPr lang="ru-RU" sz="3100" b="1" dirty="0" smtClean="0">
                <a:solidFill>
                  <a:srgbClr val="002060"/>
                </a:solidFill>
              </a:rPr>
              <a:t> (творческого воображения) </a:t>
            </a:r>
            <a:r>
              <a:rPr lang="ru-RU" sz="3100" b="1" dirty="0" err="1" smtClean="0">
                <a:solidFill>
                  <a:srgbClr val="002060"/>
                </a:solidFill>
              </a:rPr>
              <a:t>Гилфорда</a:t>
            </a:r>
            <a:r>
              <a:rPr lang="ru-RU" sz="3100" b="1" dirty="0" smtClean="0">
                <a:solidFill>
                  <a:srgbClr val="002060"/>
                </a:solidFill>
              </a:rPr>
              <a:t> и </a:t>
            </a:r>
            <a:r>
              <a:rPr lang="ru-RU" sz="3100" b="1" dirty="0" err="1" smtClean="0">
                <a:solidFill>
                  <a:srgbClr val="002060"/>
                </a:solidFill>
              </a:rPr>
              <a:t>Торренса</a:t>
            </a:r>
            <a:r>
              <a:rPr lang="ru-RU" sz="3100" b="1" dirty="0" smtClean="0">
                <a:solidFill>
                  <a:srgbClr val="002060"/>
                </a:solidFill>
              </a:rPr>
              <a:t/>
            </a:r>
            <a:br>
              <a:rPr lang="ru-RU" sz="3100" b="1" dirty="0" smtClean="0">
                <a:solidFill>
                  <a:srgbClr val="002060"/>
                </a:solidFill>
              </a:rPr>
            </a:br>
            <a:r>
              <a:rPr lang="ru-RU" sz="3100" b="1" dirty="0" smtClean="0">
                <a:solidFill>
                  <a:srgbClr val="002060"/>
                </a:solidFill>
              </a:rPr>
              <a:t>«</a:t>
            </a:r>
            <a:r>
              <a:rPr lang="ru-RU" sz="3100" b="1" dirty="0" err="1" smtClean="0">
                <a:solidFill>
                  <a:srgbClr val="002060"/>
                </a:solidFill>
              </a:rPr>
              <a:t>Дорисовывание</a:t>
            </a:r>
            <a:r>
              <a:rPr lang="ru-RU" sz="3100" b="1" dirty="0" smtClean="0">
                <a:solidFill>
                  <a:srgbClr val="002060"/>
                </a:solidFill>
              </a:rPr>
              <a:t>»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968552"/>
          </a:xfrm>
        </p:spPr>
        <p:txBody>
          <a:bodyPr>
            <a:normAutofit lnSpcReduction="10000"/>
          </a:bodyPr>
          <a:lstStyle/>
          <a:p>
            <a:r>
              <a:rPr lang="ru-RU" sz="2400" dirty="0" smtClean="0"/>
              <a:t>При интерпретации полученных данных обращают внимание на беглость, гибкость, оригинальность и характер рисунка. В норме дети должны набрать 6 – 9 баллов. </a:t>
            </a:r>
          </a:p>
          <a:p>
            <a:r>
              <a:rPr lang="ru-RU" sz="2400" dirty="0" smtClean="0"/>
              <a:t>При большем количестве баллов (10 и выше) можно говорить о высоких творческих способностях ребёнка, его одарённости. </a:t>
            </a:r>
          </a:p>
          <a:p>
            <a:r>
              <a:rPr lang="ru-RU" sz="2400" dirty="0" smtClean="0"/>
              <a:t>Дети, набравшие  меньше 2 – 3 баллов, фактически не обладают творческими способностями, хотя могут иметь высокий интеллектуальный уровень.</a:t>
            </a:r>
          </a:p>
          <a:p>
            <a:r>
              <a:rPr lang="ru-RU" sz="2400" dirty="0" smtClean="0"/>
              <a:t>Количество тестируемых детей: 49 чел. (дети старших групп: №9, 10,19)</a:t>
            </a:r>
          </a:p>
          <a:p>
            <a:pPr>
              <a:buNone/>
            </a:pPr>
            <a:r>
              <a:rPr lang="ru-RU" sz="2400" dirty="0" smtClean="0"/>
              <a:t> </a:t>
            </a:r>
            <a:endParaRPr lang="ru-RU" sz="2400" dirty="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User\Desktop\178CDPFQ\S1780022 (2)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692696"/>
            <a:ext cx="4167094" cy="2553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J:\фото к нед псих\179CDPFQ\S179007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573016"/>
            <a:ext cx="4032448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Рисунок 5" descr="J:\фото к нед псих\179CDPFQ\S179007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501008"/>
            <a:ext cx="3744417" cy="259228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7" name="Прямоугольник 6"/>
          <p:cNvSpPr/>
          <p:nvPr/>
        </p:nvSpPr>
        <p:spPr>
          <a:xfrm>
            <a:off x="3779912" y="188640"/>
            <a:ext cx="17935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Группа №10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8229600" cy="864096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rgbClr val="002060"/>
                </a:solidFill>
              </a:rPr>
              <a:t>Количество тестируемых детей: 49 чел. (дети старших групп: №9, 10,19)</a:t>
            </a: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196975"/>
          <a:ext cx="8229600" cy="41438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8456"/>
                <a:gridCol w="4467944"/>
                <a:gridCol w="2743200"/>
              </a:tblGrid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atin typeface="Calibri"/>
                          <a:ea typeface="Calibri"/>
                          <a:cs typeface="Times New Roman"/>
                        </a:rPr>
                        <a:t>№ </a:t>
                      </a:r>
                      <a:r>
                        <a:rPr lang="ru-RU" sz="2800" dirty="0" err="1" smtClean="0">
                          <a:latin typeface="Calibri"/>
                          <a:ea typeface="Calibri"/>
                          <a:cs typeface="Times New Roman"/>
                        </a:rPr>
                        <a:t>п</a:t>
                      </a:r>
                      <a:r>
                        <a:rPr lang="ru-RU" sz="2800" dirty="0" smtClean="0">
                          <a:latin typeface="Calibri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ru-RU" sz="2800" dirty="0" err="1" smtClean="0">
                          <a:latin typeface="Calibri"/>
                          <a:ea typeface="Calibri"/>
                          <a:cs typeface="Times New Roman"/>
                        </a:rPr>
                        <a:t>п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latin typeface="Calibri"/>
                          <a:ea typeface="Calibri"/>
                          <a:cs typeface="Times New Roman"/>
                        </a:rPr>
                        <a:t>Уровень способностей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latin typeface="Calibri"/>
                          <a:ea typeface="Calibri"/>
                          <a:cs typeface="Times New Roman"/>
                        </a:rPr>
                        <a:t>число детей/%</a:t>
                      </a:r>
                    </a:p>
                  </a:txBody>
                  <a:tcPr marL="68580" marR="68580" marT="0" marB="0"/>
                </a:tc>
              </a:tr>
              <a:tr h="119945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Calibri"/>
                          <a:ea typeface="Calibri"/>
                          <a:cs typeface="Times New Roman"/>
                        </a:rPr>
                        <a:t>Нормальные творческие способности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latin typeface="Calibri"/>
                          <a:ea typeface="Calibri"/>
                          <a:cs typeface="Times New Roman"/>
                        </a:rPr>
                        <a:t>25 чел./51%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Calibri"/>
                          <a:ea typeface="Calibri"/>
                          <a:cs typeface="Times New Roman"/>
                        </a:rPr>
                        <a:t>Одарённые дети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latin typeface="Calibri"/>
                          <a:ea typeface="Calibri"/>
                          <a:cs typeface="Times New Roman"/>
                        </a:rPr>
                        <a:t>6 чел./12%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Calibri"/>
                          <a:ea typeface="Calibri"/>
                          <a:cs typeface="Times New Roman"/>
                        </a:rPr>
                        <a:t>фактически не обладают творческими способностями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Calibri"/>
                          <a:ea typeface="Calibri"/>
                          <a:cs typeface="Times New Roman"/>
                        </a:rPr>
                        <a:t>18 чел./37%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Анкета для педагогов.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«Каков ваш творческий потенциал?»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(приняли участие 17 педагогов)</a:t>
            </a:r>
            <a:r>
              <a:rPr lang="ru-RU" sz="2400" b="1" dirty="0" smtClean="0">
                <a:solidFill>
                  <a:srgbClr val="002060"/>
                </a:solidFill>
              </a:rPr>
              <a:t/>
            </a:r>
            <a:br>
              <a:rPr lang="ru-RU" sz="2400" b="1" dirty="0" smtClean="0">
                <a:solidFill>
                  <a:srgbClr val="002060"/>
                </a:solidFill>
              </a:rPr>
            </a:br>
            <a:endParaRPr lang="ru-RU" sz="2400" b="1" dirty="0">
              <a:solidFill>
                <a:srgbClr val="00206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043608" y="1124744"/>
          <a:ext cx="7056784" cy="51125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4202"/>
                <a:gridCol w="1824202"/>
                <a:gridCol w="3408380"/>
              </a:tblGrid>
              <a:tr h="1910775">
                <a:tc>
                  <a:txBody>
                    <a:bodyPr/>
                    <a:lstStyle/>
                    <a:p>
                      <a:endParaRPr lang="ru-RU" b="1" dirty="0" smtClean="0"/>
                    </a:p>
                    <a:p>
                      <a:endParaRPr lang="ru-RU" b="1" dirty="0" smtClean="0"/>
                    </a:p>
                    <a:p>
                      <a:r>
                        <a:rPr lang="ru-RU" b="1" dirty="0" smtClean="0"/>
                        <a:t>49 и более очков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4 чел./24%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В вас заложен значительный творческий потенциал, который представляет вам богатый выбор возможностей. Если вы на деле сможете применить ваши способности, то вам доступны самые разнообразные формы творчества.</a:t>
                      </a:r>
                      <a:endParaRPr lang="ru-RU" sz="1200" dirty="0"/>
                    </a:p>
                  </a:txBody>
                  <a:tcPr/>
                </a:tc>
              </a:tr>
              <a:tr h="2076930">
                <a:tc>
                  <a:txBody>
                    <a:bodyPr/>
                    <a:lstStyle/>
                    <a:p>
                      <a:endParaRPr lang="ru-RU" b="1" dirty="0" smtClean="0"/>
                    </a:p>
                    <a:p>
                      <a:r>
                        <a:rPr lang="ru-RU" b="1" dirty="0" smtClean="0"/>
                        <a:t>От 24 до 48 очков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dirty="0" smtClean="0"/>
                    </a:p>
                    <a:p>
                      <a:r>
                        <a:rPr lang="ru-RU" b="1" dirty="0" smtClean="0"/>
                        <a:t>13 чел/76%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У вас вполне нормальный творческий потенциал. Вы обладаете теми качествами, которые позволяют вам творить, но у вас есть и проблемы, которые тормозят процесс творчества. Во всяком случае, ваш потенциал позволит вам творчески проявить себя, если вы, конечно, этого пожелаете.</a:t>
                      </a:r>
                      <a:endParaRPr lang="ru-RU" sz="1200" dirty="0"/>
                    </a:p>
                  </a:txBody>
                  <a:tcPr/>
                </a:tc>
              </a:tr>
              <a:tr h="1124863">
                <a:tc>
                  <a:txBody>
                    <a:bodyPr/>
                    <a:lstStyle/>
                    <a:p>
                      <a:endParaRPr lang="ru-RU" b="1" dirty="0" smtClean="0"/>
                    </a:p>
                    <a:p>
                      <a:r>
                        <a:rPr lang="ru-RU" b="1" dirty="0" smtClean="0"/>
                        <a:t>23 и менее очков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dirty="0" smtClean="0"/>
                    </a:p>
                    <a:p>
                      <a:pPr algn="ctr"/>
                      <a:r>
                        <a:rPr lang="ru-RU" b="1" dirty="0" smtClean="0"/>
                        <a:t>-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>
            <a:normAutofit fontScale="62500" lnSpcReduction="20000"/>
          </a:bodyPr>
          <a:lstStyle/>
          <a:p>
            <a:r>
              <a:rPr lang="ru-RU" b="1" dirty="0" smtClean="0"/>
              <a:t>Общая сумма набранных очков покажет уровень вашего творческого потенциала.</a:t>
            </a:r>
            <a:endParaRPr lang="ru-RU" dirty="0" smtClean="0"/>
          </a:p>
          <a:p>
            <a:r>
              <a:rPr lang="ru-RU" b="1" dirty="0" smtClean="0"/>
              <a:t>49 и более очков. </a:t>
            </a:r>
            <a:r>
              <a:rPr lang="ru-RU" dirty="0" smtClean="0"/>
              <a:t>В вас заложен значительный творческий потенциал, который представляет вам богатый выбор возможностей. Если вы на деле сможете применить ваши способности, то вам доступны самые разнообразные формы творчества.</a:t>
            </a:r>
          </a:p>
          <a:p>
            <a:r>
              <a:rPr lang="ru-RU" b="1" dirty="0" smtClean="0"/>
              <a:t>От 24 до 48 очков. </a:t>
            </a:r>
            <a:r>
              <a:rPr lang="ru-RU" dirty="0" smtClean="0"/>
              <a:t>У вас вполне нормальный творческий потенциал. Вы обладаете теми качествами, которые позволяют вам творить, но у вас есть и проблемы, которые тормозят процесс творчества. Во всяком случае, ваш потенциал позволит вам творчески проявить себя, если вы, конечно, этого пожелаете.</a:t>
            </a:r>
          </a:p>
          <a:p>
            <a:r>
              <a:rPr lang="ru-RU" b="1" dirty="0" smtClean="0"/>
              <a:t>23 и менее очков. </a:t>
            </a:r>
            <a:r>
              <a:rPr lang="ru-RU" dirty="0" smtClean="0"/>
              <a:t>Ваш творческий потенциал, увы, невелик, Но, быть может, вы просто недооценили себя, свои способности? Отсутствие веры в свои силы может привести вас к мысли, что вы вообще не способны к творчеству. Избавьтесь от этого и таким образом решите проблему</a:t>
            </a:r>
          </a:p>
          <a:p>
            <a:r>
              <a:rPr lang="ru-RU" dirty="0" smtClean="0"/>
              <a:t> 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ru-RU" sz="2000" dirty="0" smtClean="0"/>
              <a:t>Анкета для родителей по организации театрализованной деятельности в семье</a:t>
            </a:r>
            <a:br>
              <a:rPr lang="ru-RU" sz="2000" dirty="0" smtClean="0"/>
            </a:br>
            <a:r>
              <a:rPr lang="ru-RU" sz="2000" i="1" dirty="0" smtClean="0"/>
              <a:t>(20 человека родителей детей старших групп)</a:t>
            </a:r>
            <a:endParaRPr lang="ru-RU" sz="2000" i="1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39552" y="918987"/>
          <a:ext cx="8229600" cy="5778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064"/>
                <a:gridCol w="4910336"/>
                <a:gridCol w="2743200"/>
              </a:tblGrid>
              <a:tr h="12786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1111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Делится ли Ваш ребенок своими впечатлениями о </a:t>
                      </a:r>
                      <a:r>
                        <a:rPr lang="ru-RU" sz="1400" b="1" dirty="0">
                          <a:solidFill>
                            <a:srgbClr val="1111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театрализованных представлениях</a:t>
                      </a:r>
                      <a:r>
                        <a:rPr lang="ru-RU" sz="1400" dirty="0">
                          <a:solidFill>
                            <a:srgbClr val="1111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, занятиях в кружке, праздниках, проводимых в детском саду?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i="1" dirty="0" smtClean="0">
                        <a:solidFill>
                          <a:srgbClr val="11111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 smtClean="0">
                          <a:solidFill>
                            <a:srgbClr val="1111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Да – 20 чел./100%</a:t>
                      </a:r>
                      <a:endParaRPr lang="ru-RU" sz="11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 smtClean="0">
                          <a:solidFill>
                            <a:srgbClr val="1111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нет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393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1111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Устраиваете ли Вы дома </a:t>
                      </a:r>
                      <a:r>
                        <a:rPr lang="ru-RU" sz="1400" b="1">
                          <a:solidFill>
                            <a:srgbClr val="1111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театрализованные</a:t>
                      </a:r>
                      <a:r>
                        <a:rPr lang="ru-RU" sz="1400">
                          <a:solidFill>
                            <a:srgbClr val="1111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 игры и представления?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solidFill>
                            <a:srgbClr val="1111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Да – 14 чел./70%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solidFill>
                            <a:srgbClr val="1111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Нет – 6 чел./30%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777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1111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Посещаете ли Вы со своим ребенком </a:t>
                      </a:r>
                      <a:r>
                        <a:rPr lang="ru-RU" sz="1400" b="1">
                          <a:solidFill>
                            <a:srgbClr val="1111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театры</a:t>
                      </a:r>
                      <a:r>
                        <a:rPr lang="ru-RU" sz="1400">
                          <a:solidFill>
                            <a:srgbClr val="1111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?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solidFill>
                            <a:srgbClr val="1111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Да -  14 чел./70% </a:t>
                      </a:r>
                      <a:endParaRPr lang="ru-RU" sz="1100" b="1" i="0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solidFill>
                            <a:srgbClr val="1111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Нет - </a:t>
                      </a:r>
                      <a:r>
                        <a:rPr lang="ru-RU" sz="1200" b="1" i="1" dirty="0" smtClean="0">
                          <a:solidFill>
                            <a:srgbClr val="1111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 чел./30%</a:t>
                      </a:r>
                      <a:endParaRPr lang="ru-RU" sz="1200" b="1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393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1111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Вызывают ли у Вашего ребенка эмоциональный отклик кукольные спектакли?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solidFill>
                            <a:srgbClr val="1111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Да - </a:t>
                      </a:r>
                      <a:r>
                        <a:rPr lang="ru-RU" sz="1200" b="1" i="1" dirty="0" smtClean="0">
                          <a:solidFill>
                            <a:srgbClr val="1111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 чел./100%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solidFill>
                            <a:srgbClr val="1111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нет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543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1111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Слушаете ли Вы с ребенком аудиозаписи сказок?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solidFill>
                            <a:srgbClr val="1111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Да – 12 чел./60 %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solidFill>
                            <a:srgbClr val="1111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Нет – 8 чел./40%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235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1111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Знаете ли Вы, как </a:t>
                      </a:r>
                      <a:r>
                        <a:rPr lang="ru-RU" sz="1400" b="1">
                          <a:solidFill>
                            <a:srgbClr val="1111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организовать театрализованную деятельность в семье</a:t>
                      </a:r>
                      <a:r>
                        <a:rPr lang="ru-RU" sz="1400">
                          <a:solidFill>
                            <a:srgbClr val="1111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?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solidFill>
                            <a:srgbClr val="1111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Да – 6 чел./30%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solidFill>
                            <a:srgbClr val="1111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Нет – 7 чел./35%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solidFill>
                            <a:srgbClr val="1111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затрудняюсь </a:t>
                      </a:r>
                      <a:r>
                        <a:rPr lang="ru-RU" sz="1400" b="1" i="1" dirty="0" smtClean="0">
                          <a:solidFill>
                            <a:srgbClr val="1111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ответить – 7 чел.\35%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0655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1111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Хотите ли Вы приобрести знания о том, как </a:t>
                      </a:r>
                      <a:r>
                        <a:rPr lang="ru-RU" sz="1400" b="1">
                          <a:solidFill>
                            <a:srgbClr val="1111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организовать театрализованную деятельность</a:t>
                      </a:r>
                      <a:r>
                        <a:rPr lang="ru-RU" sz="1400">
                          <a:solidFill>
                            <a:srgbClr val="1111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 с детьми в домашних условиях?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solidFill>
                            <a:srgbClr val="1111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Да – 16 чел./80%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solidFill>
                            <a:srgbClr val="1111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Нет – 4 чел./20%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avatars.mds.yandex.net/get-pdb/1630946/a6a699c5-c77a-4b5c-95da-d1055a21e7f7/s1200?webp=fals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048672"/>
          </a:xfrm>
        </p:spPr>
        <p:txBody>
          <a:bodyPr/>
          <a:lstStyle/>
          <a:p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                         </a:t>
            </a:r>
            <a:r>
              <a:rPr lang="ru-RU" sz="4000" b="1" dirty="0" smtClean="0">
                <a:solidFill>
                  <a:srgbClr val="7030A0"/>
                </a:solidFill>
                <a:latin typeface="Monotype Corsiva" pitchFamily="66" charset="0"/>
              </a:rPr>
              <a:t>Спасибо за внимание!</a:t>
            </a:r>
          </a:p>
          <a:p>
            <a:pPr algn="ctr">
              <a:buNone/>
            </a:pPr>
            <a:r>
              <a:rPr lang="ru-RU" sz="4000" b="1" dirty="0" smtClean="0">
                <a:solidFill>
                  <a:srgbClr val="7030A0"/>
                </a:solidFill>
                <a:latin typeface="Monotype Corsiva" pitchFamily="66" charset="0"/>
              </a:rPr>
              <a:t>    Творческих открытий и свершений!</a:t>
            </a:r>
            <a:endParaRPr lang="ru-RU" sz="40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79690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Творческие работы, выполненные в нетрадиционной технике</a:t>
            </a:r>
            <a:b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</a:br>
            <a:endParaRPr lang="ru-RU" sz="2800" dirty="0"/>
          </a:p>
        </p:txBody>
      </p:sp>
      <p:pic>
        <p:nvPicPr>
          <p:cNvPr id="4" name="Содержимое 3" descr="C:\Users\МДОУ 23\Desktop\фото к нед псих\182CDPFQ\S1820152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980728"/>
            <a:ext cx="7886110" cy="4511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411760" y="5373216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Коллективная работа группы №5 «Снегири»</a:t>
            </a:r>
          </a:p>
          <a:p>
            <a:pPr algn="ctr"/>
            <a:r>
              <a:rPr lang="ru-RU" sz="2000" b="1" i="1" dirty="0" smtClean="0">
                <a:solidFill>
                  <a:srgbClr val="002060"/>
                </a:solidFill>
              </a:rPr>
              <a:t>Техника: «пухлые краски»</a:t>
            </a:r>
          </a:p>
          <a:p>
            <a:pPr algn="ctr"/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936</TotalTime>
  <Words>1699</Words>
  <Application>Microsoft Office PowerPoint</Application>
  <PresentationFormat>Экран (4:3)</PresentationFormat>
  <Paragraphs>317</Paragraphs>
  <Slides>88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88</vt:i4>
      </vt:variant>
    </vt:vector>
  </HeadingPairs>
  <TitlesOfParts>
    <vt:vector size="8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Организованная образовательная  деятельность   с детьми подготовительной группы №13 «Мы сказочники»</vt:lpstr>
      <vt:lpstr>Слайд 8</vt:lpstr>
      <vt:lpstr>Творческие работы, выполненные в нетрадиционной технике </vt:lpstr>
      <vt:lpstr>Коллективная работа группы № 10 (Рисование солью на гуаше) </vt:lpstr>
      <vt:lpstr>Слайд 11</vt:lpstr>
      <vt:lpstr>ООД «Цветы» Техника: (Рисование акварелью по мокрому фону) ГРУППА №7</vt:lpstr>
      <vt:lpstr>ООД «Цветы» Техника: (Акварелью по мокрому фону)  Группа №8</vt:lpstr>
      <vt:lpstr>Коллективная работа группы №11 «Радуга» (Техника: «пухлые краски»)</vt:lpstr>
      <vt:lpstr>Оформление стендов, приемных групп</vt:lpstr>
      <vt:lpstr>Слайд 16</vt:lpstr>
      <vt:lpstr>Вторник 26.11. «театральная гостиная»</vt:lpstr>
      <vt:lpstr> Организованная образовательная  деятельность   с детьми подготовительной группы №11 «Путешествие в сказочный лес»  </vt:lpstr>
      <vt:lpstr>Организованная образовательная  деятельность   с детьми подготовительной группы №5 «Путешествие в сказочный лес»</vt:lpstr>
      <vt:lpstr>Слайд 20</vt:lpstr>
      <vt:lpstr>Игры с пальчиковым театром</vt:lpstr>
      <vt:lpstr>ООД «Театр настроения» (рисование красками) 6 группа</vt:lpstr>
      <vt:lpstr>Коллективная творческая работа «В мире сказок»  группа №13</vt:lpstr>
      <vt:lpstr>Фотовыставка «Театр и дети» группа №13 </vt:lpstr>
      <vt:lpstr>Группа №2</vt:lpstr>
      <vt:lpstr>Группа №9</vt:lpstr>
      <vt:lpstr>«Театр и дети» группа №14</vt:lpstr>
      <vt:lpstr>«Начинаем нашу сказку» группа №18</vt:lpstr>
      <vt:lpstr>Сказка «Спор овощей» группа №20</vt:lpstr>
      <vt:lpstr>Группа №17</vt:lpstr>
      <vt:lpstr>Акция «Театр настроения»</vt:lpstr>
      <vt:lpstr>Акция «Театр настроения»</vt:lpstr>
      <vt:lpstr>Среда 27.11 «Загадочная мандала»</vt:lpstr>
      <vt:lpstr>Слайд 34</vt:lpstr>
      <vt:lpstr>Раскрашивание мандал группа №5</vt:lpstr>
      <vt:lpstr>Раскрашивание мандал группа №10</vt:lpstr>
      <vt:lpstr>Раскрашивание мандал группа №11</vt:lpstr>
      <vt:lpstr>Коллективная творческая работа «Исцеляющая мандала» группа №12</vt:lpstr>
      <vt:lpstr>Слайд 39</vt:lpstr>
      <vt:lpstr>ООД «Загадочные мандалы» гр №18</vt:lpstr>
      <vt:lpstr>ООД «Загадочные мандалы» гр №19</vt:lpstr>
      <vt:lpstr>ООД «Загадочные мандалы» гр №9</vt:lpstr>
      <vt:lpstr>Организованная образовательная  деятельность   с детьми подготовительной группы №18 «Путешествие в сказочный лес»</vt:lpstr>
      <vt:lpstr>Организованная образовательная  деятельность   с детьми подготовительной группы №20 «Путешествие в сказочный лес»</vt:lpstr>
      <vt:lpstr>Организованная образовательная  деятельность   с детьми подготовительной группы №19 «Путешествие в страну настроения»</vt:lpstr>
      <vt:lpstr>Слайд 46</vt:lpstr>
      <vt:lpstr>Корпус «Радуга»</vt:lpstr>
      <vt:lpstr>Корпус «Солнышко»</vt:lpstr>
      <vt:lpstr>Слайд 49</vt:lpstr>
      <vt:lpstr>Четверг 28.11. «Народная культура и традиции»</vt:lpstr>
      <vt:lpstr>ООД «Раскрашивание матрёшек» группа №2</vt:lpstr>
      <vt:lpstr>ООД «Украсим сарафан для Алёнушки» группа №6</vt:lpstr>
      <vt:lpstr>Организованная образовательная  деятельность   с детьми подготовительной группы №9 «Путешествие в страну настроения»</vt:lpstr>
      <vt:lpstr>Организованная образовательная  деятельность   с детьми подготовительной группы №10 «Путешествие в страну настроения»</vt:lpstr>
      <vt:lpstr>Организованная образовательная  деятельность   с детьми подготовительной группы №12 «Мы сказочники»</vt:lpstr>
      <vt:lpstr>Пятница 29.11. День мечтаний и пожеланий</vt:lpstr>
      <vt:lpstr>ООД «Кем я хочу быть» (рисование цв. Карандашами)  группа №17</vt:lpstr>
      <vt:lpstr>ООД «Кем я хочу быть» (рисование цв. Карандашами) Группа №17</vt:lpstr>
      <vt:lpstr>Группа №19</vt:lpstr>
      <vt:lpstr>Организованная образовательная  деятельность   с детьми подготовительной группы №17 «Мы сказочники»</vt:lpstr>
      <vt:lpstr>Акция «Сокровищница комплиментов»</vt:lpstr>
      <vt:lpstr>Слайд 62</vt:lpstr>
      <vt:lpstr>Слайд 63</vt:lpstr>
      <vt:lpstr>Группа №13</vt:lpstr>
      <vt:lpstr>Группа №14</vt:lpstr>
      <vt:lpstr>Группа №15</vt:lpstr>
      <vt:lpstr>Группа №17</vt:lpstr>
      <vt:lpstr>Слайд 68</vt:lpstr>
      <vt:lpstr>Слайд 69</vt:lpstr>
      <vt:lpstr>Слайд 70</vt:lpstr>
      <vt:lpstr>Слайд 71</vt:lpstr>
      <vt:lpstr>Слайд 72</vt:lpstr>
      <vt:lpstr>Группа №18</vt:lpstr>
      <vt:lpstr>Группа №18</vt:lpstr>
      <vt:lpstr>Группа №18</vt:lpstr>
      <vt:lpstr>Группа №18</vt:lpstr>
      <vt:lpstr>Группа №19</vt:lpstr>
      <vt:lpstr>Группа №19</vt:lpstr>
      <vt:lpstr>Группа №17</vt:lpstr>
      <vt:lpstr>Группа №11</vt:lpstr>
      <vt:lpstr>Группа №17</vt:lpstr>
      <vt:lpstr>Тест для исследования образной креативности (творческого воображения) Гилфорда и Торренса «Дорисовывание» </vt:lpstr>
      <vt:lpstr>Слайд 83</vt:lpstr>
      <vt:lpstr>Количество тестируемых детей: 49 чел. (дети старших групп: №9, 10,19)   </vt:lpstr>
      <vt:lpstr>Анкета для педагогов. «Каков ваш творческий потенциал?» (приняли участие 17 педагогов) </vt:lpstr>
      <vt:lpstr>Слайд 86</vt:lpstr>
      <vt:lpstr>Анкета для родителей по организации театрализованной деятельности в семье (20 человека родителей детей старших групп)</vt:lpstr>
      <vt:lpstr>Слайд 88</vt:lpstr>
    </vt:vector>
  </TitlesOfParts>
  <Company>MultiDVD Team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понедельник</dc:title>
  <dc:creator>User</dc:creator>
  <cp:lastModifiedBy>МДОУ 23</cp:lastModifiedBy>
  <cp:revision>98</cp:revision>
  <dcterms:created xsi:type="dcterms:W3CDTF">2019-11-28T17:43:31Z</dcterms:created>
  <dcterms:modified xsi:type="dcterms:W3CDTF">2019-12-13T09:27:43Z</dcterms:modified>
</cp:coreProperties>
</file>