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5" r:id="rId5"/>
    <p:sldId id="259" r:id="rId6"/>
    <p:sldId id="265" r:id="rId7"/>
    <p:sldId id="278" r:id="rId8"/>
    <p:sldId id="288" r:id="rId9"/>
    <p:sldId id="352" r:id="rId10"/>
    <p:sldId id="279" r:id="rId11"/>
    <p:sldId id="290" r:id="rId12"/>
    <p:sldId id="280" r:id="rId13"/>
    <p:sldId id="316" r:id="rId14"/>
    <p:sldId id="318" r:id="rId15"/>
    <p:sldId id="319" r:id="rId16"/>
    <p:sldId id="320" r:id="rId17"/>
    <p:sldId id="334" r:id="rId18"/>
    <p:sldId id="353" r:id="rId19"/>
    <p:sldId id="260" r:id="rId20"/>
    <p:sldId id="261" r:id="rId21"/>
    <p:sldId id="262" r:id="rId22"/>
    <p:sldId id="263" r:id="rId23"/>
    <p:sldId id="264" r:id="rId24"/>
    <p:sldId id="294" r:id="rId25"/>
    <p:sldId id="344" r:id="rId26"/>
    <p:sldId id="269" r:id="rId27"/>
    <p:sldId id="274" r:id="rId28"/>
    <p:sldId id="335" r:id="rId29"/>
    <p:sldId id="277" r:id="rId30"/>
    <p:sldId id="266" r:id="rId31"/>
    <p:sldId id="284" r:id="rId32"/>
    <p:sldId id="285" r:id="rId33"/>
    <p:sldId id="281" r:id="rId34"/>
    <p:sldId id="287" r:id="rId35"/>
    <p:sldId id="283" r:id="rId36"/>
    <p:sldId id="317" r:id="rId37"/>
    <p:sldId id="339" r:id="rId38"/>
    <p:sldId id="267" r:id="rId39"/>
    <p:sldId id="282" r:id="rId40"/>
    <p:sldId id="289" r:id="rId41"/>
    <p:sldId id="333" r:id="rId42"/>
    <p:sldId id="357" r:id="rId43"/>
    <p:sldId id="268" r:id="rId44"/>
    <p:sldId id="270" r:id="rId45"/>
    <p:sldId id="307" r:id="rId46"/>
    <p:sldId id="321" r:id="rId47"/>
    <p:sldId id="308" r:id="rId48"/>
    <p:sldId id="336" r:id="rId49"/>
    <p:sldId id="340" r:id="rId50"/>
    <p:sldId id="342" r:id="rId51"/>
    <p:sldId id="296" r:id="rId52"/>
    <p:sldId id="297" r:id="rId53"/>
    <p:sldId id="298" r:id="rId54"/>
    <p:sldId id="299" r:id="rId55"/>
    <p:sldId id="303" r:id="rId56"/>
    <p:sldId id="300" r:id="rId57"/>
    <p:sldId id="301" r:id="rId58"/>
    <p:sldId id="271" r:id="rId59"/>
    <p:sldId id="338" r:id="rId60"/>
    <p:sldId id="302" r:id="rId61"/>
    <p:sldId id="343" r:id="rId62"/>
    <p:sldId id="315" r:id="rId63"/>
    <p:sldId id="314" r:id="rId64"/>
    <p:sldId id="332" r:id="rId65"/>
    <p:sldId id="309" r:id="rId66"/>
    <p:sldId id="310" r:id="rId67"/>
    <p:sldId id="311" r:id="rId68"/>
    <p:sldId id="312" r:id="rId69"/>
    <p:sldId id="313" r:id="rId70"/>
    <p:sldId id="351" r:id="rId71"/>
    <p:sldId id="322" r:id="rId72"/>
    <p:sldId id="341" r:id="rId73"/>
    <p:sldId id="348" r:id="rId74"/>
    <p:sldId id="349" r:id="rId75"/>
    <p:sldId id="323" r:id="rId76"/>
    <p:sldId id="331" r:id="rId77"/>
    <p:sldId id="350" r:id="rId78"/>
    <p:sldId id="273" r:id="rId79"/>
    <p:sldId id="276" r:id="rId80"/>
    <p:sldId id="286" r:id="rId81"/>
    <p:sldId id="346" r:id="rId82"/>
    <p:sldId id="337" r:id="rId83"/>
    <p:sldId id="305" r:id="rId84"/>
    <p:sldId id="306" r:id="rId85"/>
    <p:sldId id="345" r:id="rId86"/>
    <p:sldId id="347" r:id="rId87"/>
    <p:sldId id="324" r:id="rId88"/>
    <p:sldId id="329" r:id="rId89"/>
    <p:sldId id="330" r:id="rId90"/>
    <p:sldId id="325" r:id="rId91"/>
    <p:sldId id="354" r:id="rId92"/>
    <p:sldId id="326" r:id="rId93"/>
    <p:sldId id="355" r:id="rId94"/>
    <p:sldId id="327" r:id="rId95"/>
    <p:sldId id="356" r:id="rId9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719" autoAdjust="0"/>
    <p:restoredTop sz="94660"/>
  </p:normalViewPr>
  <p:slideViewPr>
    <p:cSldViewPr>
      <p:cViewPr varScale="1">
        <p:scale>
          <a:sx n="86" d="100"/>
          <a:sy n="86" d="100"/>
        </p:scale>
        <p:origin x="-14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Неделя психологии</a:t>
            </a:r>
            <a:endParaRPr lang="ru-RU" sz="54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1219200"/>
            <a:ext cx="6400800" cy="3276600"/>
          </a:xfrm>
        </p:spPr>
        <p:txBody>
          <a:bodyPr/>
          <a:lstStyle/>
          <a:p>
            <a:r>
              <a:rPr lang="ru-RU" sz="4800" b="1" dirty="0" smtClean="0">
                <a:solidFill>
                  <a:srgbClr val="0070C0"/>
                </a:solidFill>
                <a:latin typeface="Monotype Corsiva" pitchFamily="66" charset="0"/>
              </a:rPr>
              <a:t>«Мы счастливы вместе»</a:t>
            </a:r>
          </a:p>
          <a:p>
            <a:endParaRPr lang="ru-RU" sz="4800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43400" y="5410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altLang="ru-RU" dirty="0" smtClean="0">
                <a:solidFill>
                  <a:srgbClr val="002060"/>
                </a:solidFill>
                <a:latin typeface="Monotype Corsiva" pitchFamily="66" charset="0"/>
              </a:rPr>
              <a:t>Подготовила и провела:</a:t>
            </a:r>
          </a:p>
          <a:p>
            <a:pPr algn="r"/>
            <a:r>
              <a:rPr lang="ru-RU" altLang="ru-RU" dirty="0" smtClean="0">
                <a:solidFill>
                  <a:srgbClr val="002060"/>
                </a:solidFill>
                <a:latin typeface="Monotype Corsiva" pitchFamily="66" charset="0"/>
              </a:rPr>
              <a:t>педагог-психолог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Кожина Н.Ю.</a:t>
            </a:r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2800" y="6019800"/>
            <a:ext cx="1797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Monotype Corsiva" pitchFamily="66" charset="0"/>
                <a:cs typeface="Arial" charset="0"/>
              </a:rPr>
              <a:t>г. Ковров, 2022 год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04800" y="1948934"/>
            <a:ext cx="8609087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Девиз недели: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Ни шагу назад, ни шагу на месте, а только вперёд и только вместе»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Эпиграф недели:</a:t>
            </a:r>
            <a:r>
              <a:rPr kumimoji="0" lang="ru-RU" sz="24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Прийти вместе – это начало,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Остаться вместе – это развитие,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Работать вместе – это успех!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9" name="Рисунок 8" descr="https://abrakadabra.fun/uploads/posts/2022-02/1644761430_23-abrakadabra-fun-p-detskii-klipart-vektor-38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038600"/>
            <a:ext cx="3055753" cy="2185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Творческая игра для педагогов «Ассоциации»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F:\неделя психологии 2022\фото на неделе\фото вторник\гр 1\-5199533640021820281_12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596746" y="1737255"/>
            <a:ext cx="5051690" cy="3863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F:\неделя психологии 2022\фото на неделе\фото вторник\гр 1\-5199533640021820279_121.jpg"/>
          <p:cNvPicPr/>
          <p:nvPr/>
        </p:nvPicPr>
        <p:blipFill>
          <a:blip r:embed="rId3" cstate="print"/>
          <a:srcRect t="22022" b="35983"/>
          <a:stretch>
            <a:fillRect/>
          </a:stretch>
        </p:blipFill>
        <p:spPr bwMode="auto">
          <a:xfrm rot="20654780">
            <a:off x="609600" y="1524000"/>
            <a:ext cx="342900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8382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Творческая игра для педагогов «Ассоциации»</a:t>
            </a:r>
            <a:endParaRPr lang="ru-RU" sz="2800" dirty="0"/>
          </a:p>
        </p:txBody>
      </p:sp>
      <p:pic>
        <p:nvPicPr>
          <p:cNvPr id="4" name="Содержимое 3" descr="J:\неделя психологии 2022\фото на неделе\фото среда\8 гр\-5204291999929319618_12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078310">
            <a:off x="2506001" y="1084820"/>
            <a:ext cx="3581400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J:\неделя психологии 2022\фото на неделе\фото среда\8 гр\-5204291999929319619_1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6818">
            <a:off x="5704629" y="3023919"/>
            <a:ext cx="31242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J:\неделя психологии 2022\фото на неделе\фото среда\8 гр\-5204291999929319626_1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86353">
            <a:off x="346076" y="3714747"/>
            <a:ext cx="2797175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Творческая игра для педагогов «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Ассоциции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»</a:t>
            </a:r>
            <a:endParaRPr lang="ru-RU" sz="3200" dirty="0"/>
          </a:p>
        </p:txBody>
      </p:sp>
      <p:pic>
        <p:nvPicPr>
          <p:cNvPr id="12" name="Содержимое 11" descr="F:\неделя психологии 2022\фото на неделе\фото вторник\гр 9\IMG_20221129_081311.jpg"/>
          <p:cNvPicPr>
            <a:picLocks noGrp="1"/>
          </p:cNvPicPr>
          <p:nvPr>
            <p:ph idx="1"/>
          </p:nvPr>
        </p:nvPicPr>
        <p:blipFill>
          <a:blip r:embed="rId2" cstate="print"/>
          <a:srcRect l="23698" t="3297" r="14848" b="-70"/>
          <a:stretch>
            <a:fillRect/>
          </a:stretch>
        </p:blipFill>
        <p:spPr bwMode="auto">
          <a:xfrm>
            <a:off x="1219200" y="1219200"/>
            <a:ext cx="7010400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Творческая игра для педагогов «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Ассоциции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»</a:t>
            </a:r>
            <a:endParaRPr lang="ru-RU" sz="3200" dirty="0"/>
          </a:p>
        </p:txBody>
      </p:sp>
      <p:pic>
        <p:nvPicPr>
          <p:cNvPr id="4" name="Содержимое 3" descr="J:\неделя психологии 2022\фото на неделе\фото четверг\IMG_20221201_120900.jpg"/>
          <p:cNvPicPr>
            <a:picLocks noGrp="1"/>
          </p:cNvPicPr>
          <p:nvPr>
            <p:ph idx="1"/>
          </p:nvPr>
        </p:nvPicPr>
        <p:blipFill>
          <a:blip r:embed="rId2" cstate="print"/>
          <a:srcRect t="19149" r="-64" b="24952"/>
          <a:stretch>
            <a:fillRect/>
          </a:stretch>
        </p:blipFill>
        <p:spPr bwMode="auto">
          <a:xfrm rot="5400000">
            <a:off x="304800" y="1371600"/>
            <a:ext cx="44196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J:\неделя психологии 2022\фото на неделе\фото четверг\IMG_20221201_122539.jpg"/>
          <p:cNvPicPr/>
          <p:nvPr/>
        </p:nvPicPr>
        <p:blipFill>
          <a:blip r:embed="rId3" cstate="print"/>
          <a:srcRect t="6312" b="9103"/>
          <a:stretch>
            <a:fillRect/>
          </a:stretch>
        </p:blipFill>
        <p:spPr bwMode="auto">
          <a:xfrm>
            <a:off x="4953000" y="914400"/>
            <a:ext cx="3921125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Творческая игра для педагогов «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Ассоциции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»</a:t>
            </a:r>
            <a:endParaRPr lang="ru-RU" sz="3200" dirty="0"/>
          </a:p>
        </p:txBody>
      </p:sp>
      <p:pic>
        <p:nvPicPr>
          <p:cNvPr id="4" name="Содержимое 3" descr="J:\неделя психологии 2022\фото на неделе\фото четверг\IMG_20221201_123846.jpg"/>
          <p:cNvPicPr>
            <a:picLocks noGrp="1"/>
          </p:cNvPicPr>
          <p:nvPr>
            <p:ph idx="1"/>
          </p:nvPr>
        </p:nvPicPr>
        <p:blipFill>
          <a:blip r:embed="rId2" cstate="print"/>
          <a:srcRect l="7536" r="6788" b="-53"/>
          <a:stretch>
            <a:fillRect/>
          </a:stretch>
        </p:blipFill>
        <p:spPr bwMode="auto">
          <a:xfrm>
            <a:off x="1143000" y="1676400"/>
            <a:ext cx="6889973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Творческая игра для педагогов «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Ассоциции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»</a:t>
            </a:r>
            <a:endParaRPr lang="ru-RU" sz="3200" dirty="0"/>
          </a:p>
        </p:txBody>
      </p:sp>
      <p:pic>
        <p:nvPicPr>
          <p:cNvPr id="4" name="Содержимое 3" descr="J:\неделя психологии 2022\фото на неделе\фото четверг\IMG-b9ebe1032d5147ae36802a98f59b1eb6-V.jpg"/>
          <p:cNvPicPr>
            <a:picLocks noGrp="1"/>
          </p:cNvPicPr>
          <p:nvPr>
            <p:ph idx="1"/>
          </p:nvPr>
        </p:nvPicPr>
        <p:blipFill>
          <a:blip r:embed="rId2" cstate="print"/>
          <a:srcRect l="5772" t="20289" b="11626"/>
          <a:stretch>
            <a:fillRect/>
          </a:stretch>
        </p:blipFill>
        <p:spPr bwMode="auto">
          <a:xfrm rot="21290077">
            <a:off x="766241" y="1140987"/>
            <a:ext cx="3581400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\Desktop\телеграмм\-5208585708799902858_121.jpg"/>
          <p:cNvPicPr/>
          <p:nvPr/>
        </p:nvPicPr>
        <p:blipFill>
          <a:blip r:embed="rId3" cstate="print"/>
          <a:srcRect l="4009" t="5048" r="6200" b="4207"/>
          <a:stretch>
            <a:fillRect/>
          </a:stretch>
        </p:blipFill>
        <p:spPr bwMode="auto">
          <a:xfrm rot="243519">
            <a:off x="4800600" y="914400"/>
            <a:ext cx="35814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Творческая игра для педагогов «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Ассоциции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»</a:t>
            </a:r>
            <a:endParaRPr lang="ru-RU" sz="3200" dirty="0"/>
          </a:p>
        </p:txBody>
      </p:sp>
      <p:pic>
        <p:nvPicPr>
          <p:cNvPr id="4" name="Содержимое 3" descr="J:\неделя психологии 2022\фото на неделе\фото четверг\IMG_20221201_123905_1.jpg"/>
          <p:cNvPicPr>
            <a:picLocks noGrp="1"/>
          </p:cNvPicPr>
          <p:nvPr>
            <p:ph idx="1"/>
          </p:nvPr>
        </p:nvPicPr>
        <p:blipFill>
          <a:blip r:embed="rId2" cstate="print"/>
          <a:srcRect l="6895" r="8550" b="1372"/>
          <a:stretch>
            <a:fillRect/>
          </a:stretch>
        </p:blipFill>
        <p:spPr bwMode="auto">
          <a:xfrm>
            <a:off x="1066800" y="1143000"/>
            <a:ext cx="7106634" cy="5059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Творческая игра для педагогов «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Ассоциции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»</a:t>
            </a:r>
            <a:endParaRPr lang="ru-RU" sz="3200" dirty="0"/>
          </a:p>
        </p:txBody>
      </p:sp>
      <p:pic>
        <p:nvPicPr>
          <p:cNvPr id="4" name="Содержимое 3" descr="C:\Users\User\Desktop\вайбер\IMG-3d16b47b3399c9f46ebf5f963bc0ccf0-V.jpg"/>
          <p:cNvPicPr>
            <a:picLocks noGrp="1"/>
          </p:cNvPicPr>
          <p:nvPr>
            <p:ph idx="1"/>
          </p:nvPr>
        </p:nvPicPr>
        <p:blipFill>
          <a:blip r:embed="rId2" cstate="print"/>
          <a:srcRect l="1283" t="721" r="12614" b="7452"/>
          <a:stretch>
            <a:fillRect/>
          </a:stretch>
        </p:blipFill>
        <p:spPr bwMode="auto">
          <a:xfrm rot="21386034">
            <a:off x="379319" y="1244847"/>
            <a:ext cx="342900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Desktop\вайбер\IMG-4fee111b3661c7eebc5f32c3b7fd8b37-V.jpg"/>
          <p:cNvPicPr/>
          <p:nvPr/>
        </p:nvPicPr>
        <p:blipFill>
          <a:blip r:embed="rId3" cstate="print"/>
          <a:srcRect l="6093" t="10256" r="10208" b="10042"/>
          <a:stretch>
            <a:fillRect/>
          </a:stretch>
        </p:blipFill>
        <p:spPr bwMode="auto">
          <a:xfrm rot="261755">
            <a:off x="3793397" y="1630805"/>
            <a:ext cx="5034437" cy="4497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Творческая игра для педагогов «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Ассоциции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»</a:t>
            </a:r>
            <a:endParaRPr lang="ru-RU" sz="3200" dirty="0"/>
          </a:p>
        </p:txBody>
      </p:sp>
      <p:pic>
        <p:nvPicPr>
          <p:cNvPr id="4" name="Содержимое 3" descr="C:\Users\User\Desktop\камера\IMG_20221202_123800.jpg"/>
          <p:cNvPicPr>
            <a:picLocks noGrp="1"/>
          </p:cNvPicPr>
          <p:nvPr>
            <p:ph idx="1"/>
          </p:nvPr>
        </p:nvPicPr>
        <p:blipFill>
          <a:blip r:embed="rId2" cstate="print"/>
          <a:srcRect r="5776" b="25610"/>
          <a:stretch>
            <a:fillRect/>
          </a:stretch>
        </p:blipFill>
        <p:spPr bwMode="auto">
          <a:xfrm rot="21153482">
            <a:off x="1210505" y="1456248"/>
            <a:ext cx="3974517" cy="4830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/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ООД старшая группа №10 «Солнечная поляна» с элементами </a:t>
            </a:r>
            <a:r>
              <a:rPr lang="ru-RU" sz="2800" b="1" dirty="0" err="1" smtClean="0">
                <a:solidFill>
                  <a:srgbClr val="002060"/>
                </a:solidFill>
                <a:latin typeface="Monotype Corsiva" pitchFamily="66" charset="0"/>
              </a:rPr>
              <a:t>арт-терапии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(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Цель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: сплочение группы, снятие напряжения путем создания положительного эмоционального фона)</a:t>
            </a:r>
            <a:endParaRPr lang="ru-RU" sz="24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J:\неделя психологии 2022\фото на неделе\гр №10\IMG_20221128_095622.jpg"/>
          <p:cNvPicPr>
            <a:picLocks noGrp="1"/>
          </p:cNvPicPr>
          <p:nvPr>
            <p:ph idx="1"/>
          </p:nvPr>
        </p:nvPicPr>
        <p:blipFill>
          <a:blip r:embed="rId2" cstate="print"/>
          <a:srcRect l="13147" r="3265" b="3653"/>
          <a:stretch>
            <a:fillRect/>
          </a:stretch>
        </p:blipFill>
        <p:spPr bwMode="auto">
          <a:xfrm>
            <a:off x="685800" y="1600200"/>
            <a:ext cx="7639265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2400"/>
            <a:ext cx="8534400" cy="6553200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endParaRPr lang="ru-RU" sz="48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С 28 ноября по 5 декабря  2022 г. в нашем детском саду будет проходить неделя психологии </a:t>
            </a:r>
            <a:r>
              <a:rPr lang="ru-RU" sz="5600" b="1" dirty="0" smtClean="0">
                <a:solidFill>
                  <a:srgbClr val="002060"/>
                </a:solidFill>
              </a:rPr>
              <a:t>«Мы счастливы вместе».</a:t>
            </a:r>
            <a:endParaRPr lang="ru-RU" sz="5600" dirty="0" smtClean="0">
              <a:solidFill>
                <a:srgbClr val="002060"/>
              </a:solidFill>
            </a:endParaRPr>
          </a:p>
          <a:p>
            <a:pPr algn="just">
              <a:buNone/>
            </a:pPr>
            <a:r>
              <a:rPr lang="ru-RU" sz="4800" b="1" u="sng" dirty="0" smtClean="0">
                <a:solidFill>
                  <a:srgbClr val="002060"/>
                </a:solidFill>
              </a:rPr>
              <a:t>Девиз недели:</a:t>
            </a:r>
            <a:r>
              <a:rPr lang="ru-RU" sz="4800" b="1" dirty="0" smtClean="0">
                <a:solidFill>
                  <a:srgbClr val="002060"/>
                </a:solidFill>
              </a:rPr>
              <a:t> «</a:t>
            </a:r>
            <a:r>
              <a:rPr lang="ru-RU" sz="4800" dirty="0" smtClean="0">
                <a:solidFill>
                  <a:srgbClr val="002060"/>
                </a:solidFill>
              </a:rPr>
              <a:t>Ни шагу назад, ни шагу на месте, а только вперёд и только вместе»</a:t>
            </a:r>
          </a:p>
          <a:p>
            <a:pPr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 </a:t>
            </a:r>
          </a:p>
          <a:p>
            <a:pPr algn="ctr">
              <a:buNone/>
            </a:pPr>
            <a:r>
              <a:rPr lang="ru-RU" sz="4800" b="1" u="sng" dirty="0" smtClean="0">
                <a:solidFill>
                  <a:srgbClr val="002060"/>
                </a:solidFill>
              </a:rPr>
              <a:t>Эпиграф недели:</a:t>
            </a:r>
            <a:r>
              <a:rPr lang="ru-RU" sz="4800" dirty="0" smtClean="0">
                <a:solidFill>
                  <a:srgbClr val="002060"/>
                </a:solidFill>
              </a:rPr>
              <a:t> </a:t>
            </a:r>
          </a:p>
          <a:p>
            <a:pPr algn="ctr"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Прийти вместе – это начало,</a:t>
            </a:r>
          </a:p>
          <a:p>
            <a:pPr algn="ctr"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Остаться вместе – это развитие,</a:t>
            </a:r>
          </a:p>
          <a:p>
            <a:pPr algn="ctr"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Работать вместе – это успех!</a:t>
            </a:r>
          </a:p>
          <a:p>
            <a:pPr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 </a:t>
            </a:r>
          </a:p>
          <a:p>
            <a:pPr algn="ctr">
              <a:buNone/>
            </a:pPr>
            <a:r>
              <a:rPr lang="ru-RU" sz="4800" b="1" u="sng" dirty="0" smtClean="0">
                <a:solidFill>
                  <a:srgbClr val="002060"/>
                </a:solidFill>
              </a:rPr>
              <a:t>Актуальность: </a:t>
            </a:r>
          </a:p>
          <a:p>
            <a:pPr algn="just">
              <a:buFont typeface="Wingdings" pitchFamily="2" charset="2"/>
              <a:buChar char="v"/>
            </a:pPr>
            <a:r>
              <a:rPr lang="ru-RU" sz="4800" dirty="0" smtClean="0">
                <a:solidFill>
                  <a:srgbClr val="002060"/>
                </a:solidFill>
              </a:rPr>
              <a:t>На сегодняшний день достаточно остро стоит проблема </a:t>
            </a:r>
            <a:r>
              <a:rPr lang="ru-RU" sz="4800" b="1" dirty="0" smtClean="0">
                <a:solidFill>
                  <a:srgbClr val="002060"/>
                </a:solidFill>
              </a:rPr>
              <a:t>взаимодействия детского сада и семьи</a:t>
            </a:r>
            <a:r>
              <a:rPr lang="ru-RU" sz="4800" dirty="0" smtClean="0">
                <a:solidFill>
                  <a:srgbClr val="002060"/>
                </a:solidFill>
              </a:rPr>
              <a:t>. </a:t>
            </a:r>
          </a:p>
          <a:p>
            <a:pPr algn="just"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          Мир постоянно усложняется, не хватает времени для живого человеческого общения. Поэтому нам педагогам необходимо организовывать такие виды мероприятий с родителями, чтобы они были интересней и важней повседневных дел родителей. Задача детского сада - повернуться лицом к </a:t>
            </a:r>
            <a:r>
              <a:rPr lang="ru-RU" sz="4800" b="1" dirty="0" smtClean="0">
                <a:solidFill>
                  <a:srgbClr val="002060"/>
                </a:solidFill>
              </a:rPr>
              <a:t>семье</a:t>
            </a:r>
            <a:r>
              <a:rPr lang="ru-RU" sz="4800" dirty="0" smtClean="0">
                <a:solidFill>
                  <a:srgbClr val="002060"/>
                </a:solidFill>
              </a:rPr>
              <a:t>, оказать ей педагогическую помощь, привлечь </a:t>
            </a:r>
            <a:r>
              <a:rPr lang="ru-RU" sz="4800" b="1" dirty="0" smtClean="0">
                <a:solidFill>
                  <a:srgbClr val="002060"/>
                </a:solidFill>
              </a:rPr>
              <a:t>семью</a:t>
            </a:r>
            <a:r>
              <a:rPr lang="ru-RU" sz="4800" dirty="0" smtClean="0">
                <a:solidFill>
                  <a:srgbClr val="002060"/>
                </a:solidFill>
              </a:rPr>
              <a:t> на свою сторону в плане единых подходов в воспитании ребенка.</a:t>
            </a:r>
          </a:p>
          <a:p>
            <a:pPr algn="just"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          Лучший способ воспитать хороших детей – это сделать их счастливыми. (О. Уайльд)</a:t>
            </a:r>
            <a:endParaRPr lang="ru-RU" sz="4800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sz="4800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4800" b="1" u="sng" dirty="0" smtClean="0">
                <a:solidFill>
                  <a:srgbClr val="002060"/>
                </a:solidFill>
              </a:rPr>
              <a:t>Дети счастливы тогда, когда счастливы и благополучны и спокойны  не только родители, но и воспитатели.</a:t>
            </a:r>
            <a:endParaRPr lang="ru-RU" sz="4800" dirty="0" smtClean="0">
              <a:solidFill>
                <a:srgbClr val="002060"/>
              </a:solidFill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4800" dirty="0" smtClean="0">
                <a:solidFill>
                  <a:srgbClr val="002060"/>
                </a:solidFill>
              </a:rPr>
              <a:t>Поэтому возникла необходимость проведения традиционной недели психологии на </a:t>
            </a:r>
            <a:r>
              <a:rPr lang="ru-RU" sz="4800" b="1" dirty="0" smtClean="0">
                <a:solidFill>
                  <a:srgbClr val="002060"/>
                </a:solidFill>
              </a:rPr>
              <a:t>тему:</a:t>
            </a:r>
            <a:r>
              <a:rPr lang="ru-RU" sz="4800" dirty="0" smtClean="0">
                <a:solidFill>
                  <a:srgbClr val="002060"/>
                </a:solidFill>
              </a:rPr>
              <a:t> </a:t>
            </a:r>
            <a:r>
              <a:rPr lang="ru-RU" sz="4800" b="1" dirty="0" smtClean="0">
                <a:solidFill>
                  <a:srgbClr val="002060"/>
                </a:solidFill>
              </a:rPr>
              <a:t>«Мы счастливы вместе»</a:t>
            </a:r>
            <a:endParaRPr lang="ru-RU" sz="4800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4800" b="1" u="sng" dirty="0" smtClean="0">
                <a:solidFill>
                  <a:srgbClr val="002060"/>
                </a:solidFill>
              </a:rPr>
              <a:t>Цель недели психологии:</a:t>
            </a:r>
          </a:p>
          <a:p>
            <a:pPr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          </a:t>
            </a:r>
            <a:r>
              <a:rPr lang="ru-RU" sz="4800" dirty="0" smtClean="0">
                <a:solidFill>
                  <a:srgbClr val="002060"/>
                </a:solidFill>
              </a:rPr>
              <a:t>Вовлечение  всех участников образовательного процесса (родители, дети, педагоги) в совместную деятельность, создание условий для формирования положительной установки, благоприятного психологического и эмоционального благополучия в детском саду. Актуализация семейных ценностей.</a:t>
            </a:r>
            <a:r>
              <a:rPr lang="ru-RU" sz="4800" b="1" dirty="0" smtClean="0">
                <a:solidFill>
                  <a:srgbClr val="002060"/>
                </a:solidFill>
              </a:rPr>
              <a:t> </a:t>
            </a:r>
            <a:endParaRPr lang="ru-RU" sz="48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4800" b="1" u="sng" dirty="0" smtClean="0">
                <a:solidFill>
                  <a:srgbClr val="002060"/>
                </a:solidFill>
              </a:rPr>
              <a:t>Задачи:</a:t>
            </a:r>
            <a:endParaRPr lang="ru-RU" sz="48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4800" dirty="0" smtClean="0">
                <a:solidFill>
                  <a:srgbClr val="002060"/>
                </a:solidFill>
              </a:rPr>
              <a:t>Организовать  совместную и индивидуальную творческую деятельность педагогов, родителей и детей. </a:t>
            </a:r>
          </a:p>
          <a:p>
            <a:pPr lvl="0">
              <a:buFont typeface="Wingdings" pitchFamily="2" charset="2"/>
              <a:buChar char="v"/>
            </a:pPr>
            <a:r>
              <a:rPr lang="ru-RU" sz="4800" dirty="0" smtClean="0">
                <a:solidFill>
                  <a:srgbClr val="002060"/>
                </a:solidFill>
              </a:rPr>
              <a:t>Повысить  психологическую компетентность субъектов образовательного процесса.</a:t>
            </a:r>
          </a:p>
          <a:p>
            <a:pPr lvl="0">
              <a:buFont typeface="Wingdings" pitchFamily="2" charset="2"/>
              <a:buChar char="v"/>
            </a:pPr>
            <a:r>
              <a:rPr lang="ru-RU" sz="4800" dirty="0" smtClean="0">
                <a:solidFill>
                  <a:srgbClr val="002060"/>
                </a:solidFill>
              </a:rPr>
              <a:t>Создать  психологически комфортную, развивающую  среду в образовательной  организации,</a:t>
            </a:r>
          </a:p>
          <a:p>
            <a:pPr lvl="0">
              <a:buFont typeface="Wingdings" pitchFamily="2" charset="2"/>
              <a:buChar char="v"/>
            </a:pPr>
            <a:r>
              <a:rPr lang="ru-RU" sz="4800" dirty="0" smtClean="0">
                <a:solidFill>
                  <a:srgbClr val="002060"/>
                </a:solidFill>
              </a:rPr>
              <a:t>Настрой на «психологическую волну.</a:t>
            </a:r>
          </a:p>
          <a:p>
            <a:pPr lvl="0">
              <a:buFont typeface="Wingdings" pitchFamily="2" charset="2"/>
              <a:buChar char="v"/>
            </a:pPr>
            <a:r>
              <a:rPr lang="ru-RU" sz="4800" dirty="0" smtClean="0">
                <a:solidFill>
                  <a:srgbClr val="002060"/>
                </a:solidFill>
              </a:rPr>
              <a:t>Воспитать дружелюбное отношение в коллективе, между  родителями и детьми. </a:t>
            </a:r>
          </a:p>
          <a:p>
            <a:pPr>
              <a:buFont typeface="Wingdings" pitchFamily="2" charset="2"/>
              <a:buChar char="v"/>
            </a:pPr>
            <a:endParaRPr lang="ru-RU" sz="48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Предварительная работа:</a:t>
            </a:r>
            <a:endParaRPr lang="ru-RU" sz="4800" dirty="0" smtClean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ru-RU" sz="4800" dirty="0" smtClean="0">
                <a:solidFill>
                  <a:srgbClr val="002060"/>
                </a:solidFill>
              </a:rPr>
              <a:t>оформить стенды, информационные бюллетени по проблемам развития детей</a:t>
            </a:r>
          </a:p>
          <a:p>
            <a:pPr lvl="0">
              <a:buFont typeface="Wingdings" pitchFamily="2" charset="2"/>
              <a:buChar char="v"/>
            </a:pPr>
            <a:r>
              <a:rPr lang="ru-RU" sz="4800" dirty="0" smtClean="0">
                <a:solidFill>
                  <a:srgbClr val="002060"/>
                </a:solidFill>
              </a:rPr>
              <a:t>организовать взаимодействие всех участников образовательного процесса</a:t>
            </a:r>
          </a:p>
          <a:p>
            <a:pPr lvl="0">
              <a:buFont typeface="Wingdings" pitchFamily="2" charset="2"/>
              <a:buChar char="v"/>
            </a:pPr>
            <a:r>
              <a:rPr lang="ru-RU" sz="4800" dirty="0" smtClean="0">
                <a:solidFill>
                  <a:srgbClr val="002060"/>
                </a:solidFill>
              </a:rPr>
              <a:t>разработать конспекты занятий с детьми, презентации</a:t>
            </a:r>
          </a:p>
          <a:p>
            <a:pPr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 </a:t>
            </a:r>
          </a:p>
          <a:p>
            <a:endParaRPr lang="ru-RU" dirty="0"/>
          </a:p>
        </p:txBody>
      </p:sp>
      <p:pic>
        <p:nvPicPr>
          <p:cNvPr id="4" name="Рисунок 3" descr="https://abrakadabra.fun/uploads/posts/2022-02/1644761430_23-abrakadabra-fun-p-detskii-klipart-vektor-38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4343400"/>
            <a:ext cx="3055753" cy="2185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Рисуночный тест «Нарисуй себя»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 (на выявление уровня самооценки ребенка), группа №7</a:t>
            </a:r>
            <a:endParaRPr lang="ru-RU" sz="28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J:\неделя психологии 2022\фото на неделе\гр №7\IMG_20221128_092403.jpg"/>
          <p:cNvPicPr/>
          <p:nvPr/>
        </p:nvPicPr>
        <p:blipFill>
          <a:blip r:embed="rId2" cstate="print"/>
          <a:srcRect l="7062" t="7385" r="661" b="3568"/>
          <a:stretch>
            <a:fillRect/>
          </a:stretch>
        </p:blipFill>
        <p:spPr bwMode="auto">
          <a:xfrm rot="21067575">
            <a:off x="4647660" y="1379239"/>
            <a:ext cx="4229100" cy="2297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J:\неделя психологии 2022\фото на неделе\гр №7\IMG_20221128_092422_1.jpg"/>
          <p:cNvPicPr/>
          <p:nvPr/>
        </p:nvPicPr>
        <p:blipFill>
          <a:blip r:embed="rId3" cstate="print"/>
          <a:srcRect l="13950" t="6552" r="12125"/>
          <a:stretch>
            <a:fillRect/>
          </a:stretch>
        </p:blipFill>
        <p:spPr bwMode="auto">
          <a:xfrm>
            <a:off x="304800" y="1371600"/>
            <a:ext cx="38100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3" descr="J:\неделя психологии 2022\фото на неделе\гр №7\IMG_20221128_092338_1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429000"/>
            <a:ext cx="4419600" cy="326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Рисуночный тест «Нарисуй себя»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 (на выявление уровня самооценки ребенка),группа №13</a:t>
            </a:r>
            <a:endParaRPr lang="ru-RU" sz="28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J:\неделя психологии 2022\фото на неделе\гр №13\IMG_20221128_10312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676400"/>
            <a:ext cx="4800600" cy="338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J:\неделя психологии 2022\фото на неделе\гр №13\IMG_20221128_103149_1.jpg"/>
          <p:cNvPicPr/>
          <p:nvPr/>
        </p:nvPicPr>
        <p:blipFill>
          <a:blip r:embed="rId3" cstate="print"/>
          <a:srcRect r="32523" b="-507"/>
          <a:stretch>
            <a:fillRect/>
          </a:stretch>
        </p:blipFill>
        <p:spPr bwMode="auto">
          <a:xfrm rot="342606">
            <a:off x="722965" y="1372362"/>
            <a:ext cx="3200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J:\неделя психологии 2022\фото на неделе\гр №13\IMG_20221128_104506_1.jpg"/>
          <p:cNvPicPr/>
          <p:nvPr/>
        </p:nvPicPr>
        <p:blipFill>
          <a:blip r:embed="rId4" cstate="print"/>
          <a:srcRect r="15567"/>
          <a:stretch>
            <a:fillRect/>
          </a:stretch>
        </p:blipFill>
        <p:spPr bwMode="auto">
          <a:xfrm rot="21355526">
            <a:off x="544270" y="3792394"/>
            <a:ext cx="3886200" cy="2589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Игры, направленные на формирование доброжелательного отношения детей к сверстникам</a:t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(средняя группа №8)</a:t>
            </a:r>
            <a:endParaRPr lang="ru-RU" sz="28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J:\неделя психологии 2022\фото на неделе\гр 8\-5197561227830740413_12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00200"/>
            <a:ext cx="4525963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Продуктивная деятельность:</a:t>
            </a:r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коллективная творческая работа на тему 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«Новогоднее пожелание солдату»</a:t>
            </a:r>
            <a:b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(группа №20)</a:t>
            </a:r>
            <a:endParaRPr lang="ru-RU" sz="28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J:\неделя психологии 2022\фото на неделе\гр 8\-5197561227830740402_12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476500" y="419101"/>
            <a:ext cx="5105400" cy="7315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</a:rPr>
              <a:t>Продуктивная деятельность:</a:t>
            </a: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коллективная творческая работа на тему 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«Новогоднее пожелание солдату»</a:t>
            </a:r>
            <a:b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2400" dirty="0"/>
          </a:p>
        </p:txBody>
      </p:sp>
      <p:pic>
        <p:nvPicPr>
          <p:cNvPr id="4" name="Содержимое 3" descr="J:\неделя психологии 2022\фото на неделе\фото среда\12 гр\IMG-2aa622dde725c529b1d09385aff64f51-V.jpg"/>
          <p:cNvPicPr>
            <a:picLocks noGrp="1"/>
          </p:cNvPicPr>
          <p:nvPr>
            <p:ph idx="1"/>
          </p:nvPr>
        </p:nvPicPr>
        <p:blipFill>
          <a:blip r:embed="rId2" cstate="print"/>
          <a:srcRect l="7055" t="2163" r="5398" b="5289"/>
          <a:stretch>
            <a:fillRect/>
          </a:stretch>
        </p:blipFill>
        <p:spPr bwMode="auto">
          <a:xfrm>
            <a:off x="2286000" y="1143000"/>
            <a:ext cx="4114800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324600" y="6096000"/>
            <a:ext cx="1579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группа №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13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Продуктивная деятельность:</a:t>
            </a:r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коллективная творческая работа на тему 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«Новогоднее пожелание солдату»</a:t>
            </a:r>
            <a:endParaRPr lang="ru-RU" sz="2800" dirty="0"/>
          </a:p>
        </p:txBody>
      </p:sp>
      <p:pic>
        <p:nvPicPr>
          <p:cNvPr id="4" name="Содержимое 3" descr="C:\Users\User\Desktop\вайбер\IMG-d331fa6b202e122c721e86dd438a07f1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789049">
            <a:off x="835615" y="1431779"/>
            <a:ext cx="28956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Desktop\вайбер\IMG-44e5c20e7a5f9148c4f57c589d2d93cd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295400"/>
            <a:ext cx="4267200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066800" y="5715000"/>
            <a:ext cx="1579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группа №17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Продуктивная деятельность:</a:t>
            </a:r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(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рисунок на тему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 «Как прекрасен этот мир!»), старшая группа №20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endParaRPr lang="ru-RU" sz="28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J:\неделя психологии 2022\фото на неделе\гр 20\-5199703725021708128_12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47800"/>
            <a:ext cx="32766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J:\неделя психологии 2022\фото на неделе\гр 20\-5199703725021708130_1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828800"/>
            <a:ext cx="3222346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Продуктивная деятельность:</a:t>
            </a:r>
            <a:r>
              <a:rPr lang="ru-RU" sz="32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Monotype Corsiva" pitchFamily="66" charset="0"/>
              </a:rPr>
              <a:t>(</a:t>
            </a: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рисунок на тему</a:t>
            </a:r>
            <a:r>
              <a:rPr lang="ru-RU" sz="3200" dirty="0" smtClean="0">
                <a:solidFill>
                  <a:srgbClr val="002060"/>
                </a:solidFill>
                <a:latin typeface="Monotype Corsiva" pitchFamily="66" charset="0"/>
              </a:rPr>
              <a:t> «Как прекрасен этот мир!»), старшая группа №20</a:t>
            </a: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endParaRPr lang="ru-RU" sz="3200" dirty="0"/>
          </a:p>
        </p:txBody>
      </p:sp>
      <p:pic>
        <p:nvPicPr>
          <p:cNvPr id="4" name="Содержимое 3" descr="J:\неделя психологии 2022\фото на неделе\гр 20\-5199703725021708131_121.jpg"/>
          <p:cNvPicPr>
            <a:picLocks noGrp="1"/>
          </p:cNvPicPr>
          <p:nvPr>
            <p:ph idx="1"/>
          </p:nvPr>
        </p:nvPicPr>
        <p:blipFill>
          <a:blip r:embed="rId2" cstate="print"/>
          <a:srcRect l="1924" t="7037" r="7700" b="2132"/>
          <a:stretch>
            <a:fillRect/>
          </a:stretch>
        </p:blipFill>
        <p:spPr bwMode="auto">
          <a:xfrm>
            <a:off x="533400" y="1524000"/>
            <a:ext cx="6799737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</a:rPr>
              <a:t>Продуктивная деятельность:</a:t>
            </a: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(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рисунок на тему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«Как прекрасен этот мир!»), старшая группа №1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7</a:t>
            </a:r>
            <a:endParaRPr lang="ru-RU" sz="2400" dirty="0"/>
          </a:p>
        </p:txBody>
      </p:sp>
      <p:pic>
        <p:nvPicPr>
          <p:cNvPr id="1026" name="Picture 2" descr="C:\Users\User\Desktop\вайбер\IMG-4d84b3935b50219738b4a4a662dc3f39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199482">
            <a:off x="454904" y="1350521"/>
            <a:ext cx="3733800" cy="2800350"/>
          </a:xfrm>
          <a:prstGeom prst="rect">
            <a:avLst/>
          </a:prstGeom>
          <a:noFill/>
        </p:spPr>
      </p:pic>
      <p:pic>
        <p:nvPicPr>
          <p:cNvPr id="5" name="Рисунок 4" descr="C:\Users\User\Desktop\вайбер\IMG-9cf141ed87181b5b350b6c11b140ae38-V.jpg"/>
          <p:cNvPicPr/>
          <p:nvPr/>
        </p:nvPicPr>
        <p:blipFill>
          <a:blip r:embed="rId3" cstate="print"/>
          <a:srcRect t="19444" r="5238"/>
          <a:stretch>
            <a:fillRect/>
          </a:stretch>
        </p:blipFill>
        <p:spPr bwMode="auto">
          <a:xfrm>
            <a:off x="3276600" y="2743200"/>
            <a:ext cx="5705475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Продуктивная деятельность:</a:t>
            </a:r>
            <a:r>
              <a:rPr lang="ru-RU" sz="32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Monotype Corsiva" pitchFamily="66" charset="0"/>
              </a:rPr>
              <a:t>(</a:t>
            </a: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рисунок на тему</a:t>
            </a:r>
            <a:r>
              <a:rPr lang="ru-RU" sz="3200" dirty="0" smtClean="0">
                <a:solidFill>
                  <a:srgbClr val="002060"/>
                </a:solidFill>
                <a:latin typeface="Monotype Corsiva" pitchFamily="66" charset="0"/>
              </a:rPr>
              <a:t> «Как прекрасен этот мир!»), </a:t>
            </a:r>
            <a:r>
              <a:rPr lang="ru-RU" sz="3200" dirty="0" smtClean="0">
                <a:solidFill>
                  <a:srgbClr val="002060"/>
                </a:solidFill>
                <a:latin typeface="Monotype Corsiva" pitchFamily="66" charset="0"/>
              </a:rPr>
              <a:t>подготовительная </a:t>
            </a:r>
            <a:r>
              <a:rPr lang="ru-RU" sz="3200" dirty="0" smtClean="0">
                <a:solidFill>
                  <a:srgbClr val="002060"/>
                </a:solidFill>
                <a:latin typeface="Monotype Corsiva" pitchFamily="66" charset="0"/>
              </a:rPr>
              <a:t>группа №</a:t>
            </a: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13</a:t>
            </a:r>
            <a:endParaRPr lang="ru-RU" sz="3200" dirty="0"/>
          </a:p>
        </p:txBody>
      </p:sp>
      <p:pic>
        <p:nvPicPr>
          <p:cNvPr id="4" name="Содержимое 3" descr="J:\неделя психологии 2022\фото на неделе\гр №13\IMG_20221128_103337.jpg"/>
          <p:cNvPicPr>
            <a:picLocks noGrp="1"/>
          </p:cNvPicPr>
          <p:nvPr>
            <p:ph idx="1"/>
          </p:nvPr>
        </p:nvPicPr>
        <p:blipFill>
          <a:blip r:embed="rId2" cstate="print"/>
          <a:srcRect l="16034"/>
          <a:stretch>
            <a:fillRect/>
          </a:stretch>
        </p:blipFill>
        <p:spPr bwMode="auto">
          <a:xfrm>
            <a:off x="685800" y="1447800"/>
            <a:ext cx="7340418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7700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Направления работы:  с детьми, педагогами, родителями. 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 работе с детьми в группах  использовались  методы: </a:t>
            </a:r>
            <a:endParaRPr lang="ru-RU" dirty="0" smtClean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беседы, 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чтение художественной литературы,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сочинение историй, сказок, 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упражнения, игры, 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рисование, 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коллективные работы, 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выставки работ, 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конкурсы, 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театрализация. 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 педагогами: </a:t>
            </a:r>
            <a:endParaRPr lang="ru-RU" dirty="0" smtClean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проективные диагностические тесты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тренинг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участие в акциях ДОУ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даны рекомендации и советы по дальнейшему сохранению и укреплению психологического здоровья.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Родители – активные участники: </a:t>
            </a:r>
            <a:endParaRPr lang="ru-RU" dirty="0" smtClean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создание  семейных творческих работ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заполнение анкет </a:t>
            </a:r>
          </a:p>
          <a:p>
            <a:pPr lvl="0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участие в акциях ДОУ</a:t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 descr="https://abrakadabra.fun/uploads/posts/2022-02/1644761430_23-abrakadabra-fun-p-detskii-klipart-vektor-38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4419600"/>
            <a:ext cx="3055753" cy="2185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24840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Вторник (29. 11.)</a:t>
            </a:r>
            <a:endParaRPr lang="ru-RU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«День семьи»</a:t>
            </a:r>
            <a:endParaRPr lang="ru-RU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(Мой дом - моя крепость!)</a:t>
            </a:r>
          </a:p>
          <a:p>
            <a:pPr algn="ctr">
              <a:buNone/>
            </a:pPr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https://belo-lib.altai.muzkult.ru/media/2020/05/13/1255925533/Moj_dom_moya_krepos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286000"/>
            <a:ext cx="5486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2060"/>
                </a:solidFill>
                <a:latin typeface="Monotype Corsiva" pitchFamily="66" charset="0"/>
              </a:rPr>
              <a:t>ООД старшая группа №</a:t>
            </a:r>
            <a:r>
              <a:rPr lang="ru-RU" sz="2700" b="1" dirty="0" smtClean="0">
                <a:solidFill>
                  <a:srgbClr val="002060"/>
                </a:solidFill>
                <a:latin typeface="Monotype Corsiva" pitchFamily="66" charset="0"/>
              </a:rPr>
              <a:t>12 </a:t>
            </a:r>
            <a:r>
              <a:rPr lang="ru-RU" sz="2700" b="1" dirty="0" smtClean="0">
                <a:solidFill>
                  <a:srgbClr val="002060"/>
                </a:solidFill>
                <a:latin typeface="Monotype Corsiva" pitchFamily="66" charset="0"/>
              </a:rPr>
              <a:t>«Солнечная поляна» с элементами </a:t>
            </a:r>
            <a:r>
              <a:rPr lang="ru-RU" sz="2700" b="1" dirty="0" err="1" smtClean="0">
                <a:solidFill>
                  <a:srgbClr val="002060"/>
                </a:solidFill>
                <a:latin typeface="Monotype Corsiva" pitchFamily="66" charset="0"/>
              </a:rPr>
              <a:t>арт-терапии</a:t>
            </a:r>
            <a:r>
              <a:rPr lang="ru-RU" sz="2700" b="1" dirty="0" smtClean="0">
                <a:solidFill>
                  <a:srgbClr val="002060"/>
                </a:solidFill>
                <a:latin typeface="Monotype Corsiva" pitchFamily="66" charset="0"/>
              </a:rPr>
              <a:t> (Цель</a:t>
            </a:r>
            <a:r>
              <a:rPr lang="ru-RU" sz="2700" dirty="0" smtClean="0">
                <a:solidFill>
                  <a:srgbClr val="002060"/>
                </a:solidFill>
                <a:latin typeface="Monotype Corsiva" pitchFamily="66" charset="0"/>
              </a:rPr>
              <a:t>: сплочение группы, снятие напряжения путем создания положительного эмоционального фона)</a:t>
            </a:r>
            <a:endParaRPr lang="ru-RU" sz="2700" dirty="0"/>
          </a:p>
        </p:txBody>
      </p:sp>
      <p:pic>
        <p:nvPicPr>
          <p:cNvPr id="4" name="Содержимое 3" descr="F:\неделя психологии 2022\фото на неделе\фото вторник\гр 12\IMG_20221129_102101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4038600"/>
            <a:ext cx="4556478" cy="262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F:\неделя психологии 2022\фото на неделе\фото вторник\гр 12\IMG_20221129_102036.jpg"/>
          <p:cNvPicPr/>
          <p:nvPr/>
        </p:nvPicPr>
        <p:blipFill>
          <a:blip r:embed="rId3" cstate="print"/>
          <a:srcRect l="14038" t="9231" r="16636"/>
          <a:stretch>
            <a:fillRect/>
          </a:stretch>
        </p:blipFill>
        <p:spPr bwMode="auto">
          <a:xfrm rot="20991681">
            <a:off x="5005501" y="1534722"/>
            <a:ext cx="382143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F:\неделя психологии 2022\фото на неделе\фото вторник\гр 12\IMG_20221129_102258.jpg"/>
          <p:cNvPicPr/>
          <p:nvPr/>
        </p:nvPicPr>
        <p:blipFill>
          <a:blip r:embed="rId4" cstate="print"/>
          <a:srcRect r="6939"/>
          <a:stretch>
            <a:fillRect/>
          </a:stretch>
        </p:blipFill>
        <p:spPr bwMode="auto">
          <a:xfrm rot="21295418">
            <a:off x="412589" y="1482404"/>
            <a:ext cx="4343400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:\неделя психологии 2022\фото на неделе\фото вторник\гр 12\IMG_20221129_103028_1.jpg"/>
          <p:cNvPicPr>
            <a:picLocks noGrp="1"/>
          </p:cNvPicPr>
          <p:nvPr>
            <p:ph idx="1"/>
          </p:nvPr>
        </p:nvPicPr>
        <p:blipFill>
          <a:blip r:embed="rId2" cstate="print"/>
          <a:srcRect l="14370" b="-2185"/>
          <a:stretch>
            <a:fillRect/>
          </a:stretch>
        </p:blipFill>
        <p:spPr bwMode="auto">
          <a:xfrm>
            <a:off x="609600" y="152400"/>
            <a:ext cx="8001000" cy="647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Рисуночный тест «Красивый рисунок» (</a:t>
            </a:r>
            <a:r>
              <a:rPr lang="ru-RU" sz="2800" dirty="0" err="1" smtClean="0">
                <a:solidFill>
                  <a:srgbClr val="002060"/>
                </a:solidFill>
                <a:latin typeface="Monotype Corsiva" pitchFamily="66" charset="0"/>
              </a:rPr>
              <a:t>психо-эмоциональное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 состояние ребёнка)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,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 группа №8</a:t>
            </a:r>
            <a:endParaRPr lang="ru-RU" sz="28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F:\неделя психологии 2022\фото на неделе\фото вторник\гр 8\IMG_20221129_09402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66624">
            <a:off x="304800" y="1295400"/>
            <a:ext cx="5334000" cy="319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F:\неделя психологии 2022\фото на неделе\фото вторник\гр 8\IMG_20221129_094059_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49974">
            <a:off x="3712168" y="3137669"/>
            <a:ext cx="4924834" cy="3173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s://abrakadabra.fun/uploads/posts/2022-02/1644761430_23-abrakadabra-fun-p-detskii-klipart-vektor-38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81679">
            <a:off x="228600" y="4724400"/>
            <a:ext cx="221755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МДОУ 23\Desktop\IMG_20221129_132339.jpg"/>
          <p:cNvPicPr/>
          <p:nvPr/>
        </p:nvPicPr>
        <p:blipFill>
          <a:blip r:embed="rId2" cstate="print"/>
          <a:srcRect t="15966" b="12605"/>
          <a:stretch>
            <a:fillRect/>
          </a:stretch>
        </p:blipFill>
        <p:spPr bwMode="auto">
          <a:xfrm rot="15062528">
            <a:off x="4647149" y="294797"/>
            <a:ext cx="3190875" cy="404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3" descr="C:\Users\МДОУ 23\Desktop\IMG_20221129_132439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57200"/>
            <a:ext cx="4038600" cy="24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МДОУ 23\Desktop\IMG_20221129_132417.jpg"/>
          <p:cNvPicPr/>
          <p:nvPr/>
        </p:nvPicPr>
        <p:blipFill>
          <a:blip r:embed="rId4" cstate="print"/>
          <a:srcRect t="10942" r="-2"/>
          <a:stretch>
            <a:fillRect/>
          </a:stretch>
        </p:blipFill>
        <p:spPr bwMode="auto">
          <a:xfrm rot="15255005">
            <a:off x="1224817" y="2332541"/>
            <a:ext cx="2503365" cy="3806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МДОУ 23\Desktop\IMG_20221129_132428_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231206">
            <a:off x="3630214" y="2631595"/>
            <a:ext cx="2080558" cy="3347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IMG_20221129_132343_1.jpg"/>
          <p:cNvPicPr/>
          <p:nvPr/>
        </p:nvPicPr>
        <p:blipFill>
          <a:blip r:embed="rId6" cstate="print"/>
          <a:srcRect t="4148" r="3313" b="11135"/>
          <a:stretch>
            <a:fillRect/>
          </a:stretch>
        </p:blipFill>
        <p:spPr bwMode="auto">
          <a:xfrm rot="16425880">
            <a:off x="5841262" y="3114381"/>
            <a:ext cx="2371725" cy="369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828800" y="5867400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группа №8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Рисуночный тест «Красивый рисунок» (</a:t>
            </a:r>
            <a:r>
              <a:rPr lang="ru-RU" sz="2800" dirty="0" err="1" smtClean="0">
                <a:solidFill>
                  <a:srgbClr val="002060"/>
                </a:solidFill>
                <a:latin typeface="Monotype Corsiva" pitchFamily="66" charset="0"/>
              </a:rPr>
              <a:t>психо-эмоциональное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 состояние ребёнка)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,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 группа №9</a:t>
            </a:r>
            <a:endParaRPr lang="ru-RU" sz="2800" dirty="0"/>
          </a:p>
        </p:txBody>
      </p:sp>
      <p:pic>
        <p:nvPicPr>
          <p:cNvPr id="4" name="Содержимое 3" descr="F:\неделя психологии 2022\фото на неделе\фото вторник\гр 9\IMG_20221129_092955_1.jpg"/>
          <p:cNvPicPr>
            <a:picLocks noGrp="1"/>
          </p:cNvPicPr>
          <p:nvPr>
            <p:ph idx="1"/>
          </p:nvPr>
        </p:nvPicPr>
        <p:blipFill>
          <a:blip r:embed="rId2" cstate="print"/>
          <a:srcRect l="10714" r="3571" b="1351"/>
          <a:stretch>
            <a:fillRect/>
          </a:stretch>
        </p:blipFill>
        <p:spPr bwMode="auto">
          <a:xfrm rot="5873736">
            <a:off x="4309049" y="1622026"/>
            <a:ext cx="3657600" cy="5562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F:\неделя психологии 2022\фото на неделе\фото вторник\гр 9\IMG_20221129_092944.jpg"/>
          <p:cNvPicPr/>
          <p:nvPr/>
        </p:nvPicPr>
        <p:blipFill>
          <a:blip r:embed="rId3" cstate="print"/>
          <a:srcRect l="7433" b="1394"/>
          <a:stretch>
            <a:fillRect/>
          </a:stretch>
        </p:blipFill>
        <p:spPr bwMode="auto">
          <a:xfrm rot="4426738">
            <a:off x="1326170" y="805680"/>
            <a:ext cx="3501989" cy="5390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</a:rPr>
              <a:t>Продуктивная деятельность:</a:t>
            </a: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(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рисунок на тему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«Моя семья»), подготовительная группа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</a:rPr>
              <a:t>группа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№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7)</a:t>
            </a:r>
            <a:endParaRPr lang="ru-RU" sz="2400" dirty="0"/>
          </a:p>
        </p:txBody>
      </p:sp>
      <p:pic>
        <p:nvPicPr>
          <p:cNvPr id="4" name="Содержимое 3" descr="J:\неделя психологии 2022\фото на неделе\фото четверг\IMG_20221201_122051.jpg"/>
          <p:cNvPicPr>
            <a:picLocks noGrp="1"/>
          </p:cNvPicPr>
          <p:nvPr>
            <p:ph idx="1"/>
          </p:nvPr>
        </p:nvPicPr>
        <p:blipFill>
          <a:blip r:embed="rId2" cstate="print"/>
          <a:srcRect t="1424" r="1550"/>
          <a:stretch>
            <a:fillRect/>
          </a:stretch>
        </p:blipFill>
        <p:spPr bwMode="auto">
          <a:xfrm>
            <a:off x="554064" y="1600200"/>
            <a:ext cx="80358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esktop\вайбер\IMG-378ea2497ce20d3aa9831424151b00ea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21651">
            <a:off x="460052" y="1391315"/>
            <a:ext cx="3754903" cy="2500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Продуктивная деятельность:</a:t>
            </a:r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(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рисунок на тему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 «Моя семья»), подготовительная группа </a:t>
            </a:r>
            <a:r>
              <a:rPr lang="ru-RU" sz="2800" dirty="0" err="1" smtClean="0">
                <a:solidFill>
                  <a:srgbClr val="002060"/>
                </a:solidFill>
                <a:latin typeface="Monotype Corsiva" pitchFamily="66" charset="0"/>
              </a:rPr>
              <a:t>группа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 №1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7)</a:t>
            </a:r>
            <a:endParaRPr lang="ru-RU" sz="2800" dirty="0"/>
          </a:p>
        </p:txBody>
      </p:sp>
      <p:pic>
        <p:nvPicPr>
          <p:cNvPr id="4" name="Содержимое 3" descr="C:\Users\User\Desktop\вайбер\IMG-57ccbf812009ae89796ba078ad4f62a4-V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590800"/>
            <a:ext cx="5196417" cy="4068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yt3.ggpht.com/a/AATXAJwSBdeXjo9DUM0fvZZUnk3b9ikrO7EtMffdJQ=s900-c-k-c0xffffffff-no-rj-m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34278">
            <a:off x="6046964" y="523149"/>
            <a:ext cx="23622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</a:rPr>
              <a:t>Акция </a:t>
            </a:r>
            <a:r>
              <a:rPr lang="ru-RU" sz="4000" dirty="0" smtClean="0">
                <a:solidFill>
                  <a:srgbClr val="7030A0"/>
                </a:solidFill>
                <a:latin typeface="Monotype Corsiva" pitchFamily="66" charset="0"/>
              </a:rPr>
              <a:t>«Лестница любви»</a:t>
            </a:r>
            <a:endParaRPr lang="ru-RU" sz="40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F:\неделя психологии 2022\фото на неделе\фото вторник\гр 7\IMG-dab3d4857857759c3fdebfc3cdb07d94-V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3508772" cy="475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F:\неделя психологии 2022\фото на неделе\фото вторник\гр 7\IMG-7739597da794ff20b1c60ae2e7688507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828800"/>
            <a:ext cx="3022600" cy="4207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F:\неделя психологии 2022\фото на неделе\фото вторник\гр 7\IMG-2479ba5fe1ffc5db5520d88bff41f6b2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2514600"/>
            <a:ext cx="3178810" cy="4136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400800" y="1295400"/>
            <a:ext cx="1981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Группа №7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yt3.ggpht.com/a/AATXAJwSBdeXjo9DUM0fvZZUnk3b9ikrO7EtMffdJQ=s900-c-k-c0xffffffff-no-rj-m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67110">
            <a:off x="6198978" y="423611"/>
            <a:ext cx="2472701" cy="236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F:\неделя психологии 2022\фото на неделе\фото вторник\гр 9\IMG-ef8f5076b0f4400b351b5235b0be7fd4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09600"/>
            <a:ext cx="2324576" cy="451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F:\неделя психологии 2022\фото на неделе\фото вторник\гр 18\-5199481155521463611_1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295400"/>
            <a:ext cx="2438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762000" y="228600"/>
            <a:ext cx="175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Группа №9</a:t>
            </a: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48200" y="609600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Группа №18</a:t>
            </a: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5" name="Рисунок 14" descr="F:\неделя психологии 2022\фото на неделе\фото вторник\гр 18\-5199481155521463610_1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1981200"/>
            <a:ext cx="2743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F:\неделя психологии 2022\фото на неделе\фото вторник\гр 19\IMG-258577abe4ca7fb470d0e8a878b3ccd0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324600" y="2438400"/>
            <a:ext cx="2514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7315200" y="1447800"/>
            <a:ext cx="1276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Группа №19</a:t>
            </a: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Оформление «Недели психологии»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J:\неделя психологии 2022\фото на неделе\гр №7\IMG_20221128_092311_1.jpg"/>
          <p:cNvPicPr>
            <a:picLocks noGrp="1"/>
          </p:cNvPicPr>
          <p:nvPr>
            <p:ph idx="1"/>
          </p:nvPr>
        </p:nvPicPr>
        <p:blipFill>
          <a:blip r:embed="rId2" cstate="print"/>
          <a:srcRect r="-27" b="18578"/>
          <a:stretch>
            <a:fillRect/>
          </a:stretch>
        </p:blipFill>
        <p:spPr bwMode="auto">
          <a:xfrm>
            <a:off x="457200" y="990600"/>
            <a:ext cx="3127584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Desktop\камера\IMG_20221202_114927.jpg"/>
          <p:cNvPicPr/>
          <p:nvPr/>
        </p:nvPicPr>
        <p:blipFill>
          <a:blip r:embed="rId3" cstate="print"/>
          <a:srcRect t="4903" r="1071" b="10581"/>
          <a:stretch>
            <a:fillRect/>
          </a:stretch>
        </p:blipFill>
        <p:spPr bwMode="auto">
          <a:xfrm rot="720715">
            <a:off x="3328775" y="1570834"/>
            <a:ext cx="3119437" cy="449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s://abrakadabra.fun/uploads/posts/2022-02/1644761430_23-abrakadabra-fun-p-detskii-klipart-vektor-38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4495800"/>
            <a:ext cx="259855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yt3.ggpht.com/a/AATXAJwSBdeXjo9DUM0fvZZUnk3b9ikrO7EtMffdJQ=s900-c-k-c0xffffffff-no-rj-m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67902">
            <a:off x="6331876" y="301033"/>
            <a:ext cx="23622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3" descr="J:\неделя психологии 2022\фото на неделе\фото среда\1 гр\IMG-1f3210f7cf5dbd99531ce3b383e4a83d-V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838200"/>
            <a:ext cx="3013472" cy="4144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J:\неделя психологии 2022\фото на неделе\фото среда\1 гр\IMG-6af01f3c78763c2ab6211a062e151cf1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752600"/>
            <a:ext cx="28956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J:\неделя психологии 2022\фото на неделе\фото среда\1 гр\IMG-8a2bc0b80c179591cf8aabf3592423ed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2667000"/>
            <a:ext cx="27432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J:\неделя психологии 2022\фото на неделе\фото среда\1 гр\IMG-98478f968d74d65d27a5442267e7a314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3276600"/>
            <a:ext cx="25146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343400" y="609600"/>
            <a:ext cx="175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Группа №15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yt3.ggpht.com/a/AATXAJwSBdeXjo9DUM0fvZZUnk3b9ikrO7EtMffdJQ=s900-c-k-c0xffffffff-no-rj-m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67902">
            <a:off x="6484276" y="301031"/>
            <a:ext cx="23622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Группа №17</a:t>
            </a:r>
            <a:endParaRPr lang="ru-RU" sz="3200" dirty="0"/>
          </a:p>
        </p:txBody>
      </p:sp>
      <p:pic>
        <p:nvPicPr>
          <p:cNvPr id="4" name="Содержимое 3" descr="C:\Users\User\Desktop\вайбер\IMG-03d7c29e87df67d334ea001d6c8419bd-V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90600"/>
            <a:ext cx="2743200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Desktop\вайбер\IMG-3eced99dae2967e987ff407f0871c342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1524000"/>
            <a:ext cx="27432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\Desktop\вайбер\IMG-5e4fb10122e1d09315a55c2924bf89ce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2590800"/>
            <a:ext cx="25146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Группа №5</a:t>
            </a:r>
            <a:endParaRPr lang="ru-RU" dirty="0"/>
          </a:p>
        </p:txBody>
      </p:sp>
      <p:pic>
        <p:nvPicPr>
          <p:cNvPr id="4" name="Содержимое 3" descr="C:\Users\User\Desktop\-5213323955375556022_12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20574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Desktop\-5213323955375556021_1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1" y="1524000"/>
            <a:ext cx="19812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User\Desktop\-5213323955375556024_1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2133600"/>
            <a:ext cx="20574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s://yt3.ggpht.com/a/AATXAJwSBdeXjo9DUM0fvZZUnk3b9ikrO7EtMffdJQ=s900-c-k-c0xffffffff-no-rj-mo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67902">
            <a:off x="6484277" y="453433"/>
            <a:ext cx="23622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Коллаж «Семья глазами ребёнка»</a:t>
            </a:r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100" dirty="0" smtClean="0">
                <a:solidFill>
                  <a:srgbClr val="002060"/>
                </a:solidFill>
                <a:latin typeface="Monotype Corsiva" pitchFamily="66" charset="0"/>
              </a:rPr>
              <a:t>(творческое задание для родителей), группа №8</a:t>
            </a:r>
            <a:endParaRPr lang="ru-RU" sz="31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J:\неделя психологии 2022\фото на неделе\гр 8\-5197561227830740396_121.jpg"/>
          <p:cNvPicPr>
            <a:picLocks noGrp="1"/>
          </p:cNvPicPr>
          <p:nvPr>
            <p:ph idx="1"/>
          </p:nvPr>
        </p:nvPicPr>
        <p:blipFill>
          <a:blip r:embed="rId2" cstate="print"/>
          <a:srcRect l="20500" t="5750" r="16750" b="5500"/>
          <a:stretch>
            <a:fillRect/>
          </a:stretch>
        </p:blipFill>
        <p:spPr bwMode="auto">
          <a:xfrm rot="21415025">
            <a:off x="652791" y="1759174"/>
            <a:ext cx="3200047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J:\неделя психологии 2022\фото на неделе\гр 8\-5197561227830740398_121.jpg"/>
          <p:cNvPicPr/>
          <p:nvPr/>
        </p:nvPicPr>
        <p:blipFill>
          <a:blip r:embed="rId3" cstate="print"/>
          <a:srcRect t="8297" b="16376"/>
          <a:stretch>
            <a:fillRect/>
          </a:stretch>
        </p:blipFill>
        <p:spPr bwMode="auto">
          <a:xfrm rot="242323">
            <a:off x="3867376" y="1459535"/>
            <a:ext cx="48006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Коллаж «Семья глазами ребёнка»</a:t>
            </a:r>
            <a:r>
              <a:rPr lang="ru-RU" sz="3200" dirty="0" smtClean="0">
                <a:solidFill>
                  <a:srgbClr val="002060"/>
                </a:solidFill>
                <a:latin typeface="Monotype Corsiva" pitchFamily="66" charset="0"/>
              </a:rPr>
              <a:t> (творческое задание для родителей), группа №8</a:t>
            </a:r>
            <a:endParaRPr lang="ru-RU" sz="3200" dirty="0"/>
          </a:p>
        </p:txBody>
      </p:sp>
      <p:pic>
        <p:nvPicPr>
          <p:cNvPr id="4" name="Содержимое 3" descr="J:\неделя психологии 2022\фото на неделе\гр 8\-5197561227830740397_121.jpg"/>
          <p:cNvPicPr>
            <a:picLocks noGrp="1"/>
          </p:cNvPicPr>
          <p:nvPr>
            <p:ph idx="1"/>
          </p:nvPr>
        </p:nvPicPr>
        <p:blipFill>
          <a:blip r:embed="rId2" cstate="print"/>
          <a:srcRect t="4885" r="2736"/>
          <a:stretch>
            <a:fillRect/>
          </a:stretch>
        </p:blipFill>
        <p:spPr bwMode="auto">
          <a:xfrm>
            <a:off x="990600" y="1447800"/>
            <a:ext cx="739140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Семейные творческие работы</a:t>
            </a:r>
            <a:b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«Семья»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4" name="Содержимое 3" descr="J:\неделя психологии 2022\фото на неделе\фото среда\9 гр\IMG_20221130_142114.jpg"/>
          <p:cNvPicPr>
            <a:picLocks noGrp="1"/>
          </p:cNvPicPr>
          <p:nvPr>
            <p:ph idx="1"/>
          </p:nvPr>
        </p:nvPicPr>
        <p:blipFill>
          <a:blip r:embed="rId2" cstate="print"/>
          <a:srcRect l="5072" t="8350" r="1812" b="10387"/>
          <a:stretch>
            <a:fillRect/>
          </a:stretch>
        </p:blipFill>
        <p:spPr bwMode="auto">
          <a:xfrm>
            <a:off x="533400" y="1143000"/>
            <a:ext cx="342900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358089" y="6172200"/>
            <a:ext cx="1652055" cy="503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755" marR="71755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  <a:ea typeface="Times New Roman"/>
                <a:cs typeface="Times New Roman"/>
              </a:rPr>
              <a:t>Группа №9</a:t>
            </a:r>
            <a:endParaRPr lang="ru-RU" sz="2400" dirty="0">
              <a:latin typeface="Monotype Corsiva" pitchFamily="66" charset="0"/>
              <a:ea typeface="Calibri"/>
              <a:cs typeface="Times New Roman"/>
            </a:endParaRPr>
          </a:p>
        </p:txBody>
      </p:sp>
      <p:pic>
        <p:nvPicPr>
          <p:cNvPr id="5" name="Рисунок 4" descr="J:\неделя психологии 2022\фото на неделе\фото четверг\IMG_20221201_151811.jpg"/>
          <p:cNvPicPr/>
          <p:nvPr/>
        </p:nvPicPr>
        <p:blipFill>
          <a:blip r:embed="rId3" cstate="print"/>
          <a:srcRect l="-802" t="10640" r="2030" b="6402"/>
          <a:stretch>
            <a:fillRect/>
          </a:stretch>
        </p:blipFill>
        <p:spPr bwMode="auto">
          <a:xfrm>
            <a:off x="4876800" y="1066800"/>
            <a:ext cx="3867150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861961" y="6096000"/>
            <a:ext cx="1788311" cy="503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755" marR="71755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  <a:ea typeface="Times New Roman"/>
                <a:cs typeface="Times New Roman"/>
              </a:rPr>
              <a:t>Группа №20</a:t>
            </a:r>
            <a:endParaRPr lang="ru-RU" sz="2400" dirty="0">
              <a:latin typeface="Monotype Corsiva" pitchFamily="66" charset="0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Семейные творческие работы</a:t>
            </a:r>
            <a:b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«Семья»</a:t>
            </a:r>
            <a:endParaRPr lang="ru-RU" sz="3200" dirty="0"/>
          </a:p>
        </p:txBody>
      </p:sp>
      <p:pic>
        <p:nvPicPr>
          <p:cNvPr id="4" name="Содержимое 3" descr="J:\неделя психологии 2022\фото на неделе\фото четверг\IMG_20221201_151824.jpg"/>
          <p:cNvPicPr>
            <a:picLocks noGrp="1"/>
          </p:cNvPicPr>
          <p:nvPr>
            <p:ph idx="1"/>
          </p:nvPr>
        </p:nvPicPr>
        <p:blipFill>
          <a:blip r:embed="rId2" cstate="print"/>
          <a:srcRect r="7307" b="23226"/>
          <a:stretch>
            <a:fillRect/>
          </a:stretch>
        </p:blipFill>
        <p:spPr bwMode="auto">
          <a:xfrm>
            <a:off x="609600" y="1143000"/>
            <a:ext cx="3810000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J:\неделя психологии 2022\фото на неделе\фото четверг\IMG_20221201_151835_1.jpg"/>
          <p:cNvPicPr/>
          <p:nvPr/>
        </p:nvPicPr>
        <p:blipFill>
          <a:blip r:embed="rId3" cstate="print"/>
          <a:srcRect r="4465" b="22015"/>
          <a:stretch>
            <a:fillRect/>
          </a:stretch>
        </p:blipFill>
        <p:spPr bwMode="auto">
          <a:xfrm>
            <a:off x="4876800" y="1066800"/>
            <a:ext cx="3810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886200" y="6248400"/>
            <a:ext cx="2057400" cy="50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71755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  <a:ea typeface="Times New Roman"/>
                <a:cs typeface="Times New Roman"/>
              </a:rPr>
              <a:t>Группа №20</a:t>
            </a:r>
            <a:endParaRPr lang="ru-RU" sz="2400" dirty="0">
              <a:latin typeface="Monotype Corsiva" pitchFamily="66" charset="0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Семейные творческие работы</a:t>
            </a:r>
            <a:b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«Семья»</a:t>
            </a:r>
            <a:endParaRPr lang="ru-RU" sz="3200" dirty="0"/>
          </a:p>
        </p:txBody>
      </p:sp>
      <p:pic>
        <p:nvPicPr>
          <p:cNvPr id="4" name="Содержимое 3" descr="J:\неделя психологии 2022\фото на неделе\фото среда\12 гр\IMG-31f2ee125b5487fa0f218fc2b0d0f862-V.jpg"/>
          <p:cNvPicPr>
            <a:picLocks noGrp="1"/>
          </p:cNvPicPr>
          <p:nvPr>
            <p:ph idx="1"/>
          </p:nvPr>
        </p:nvPicPr>
        <p:blipFill>
          <a:blip r:embed="rId2" cstate="print"/>
          <a:srcRect l="6254" t="7692" r="2993" b="6838"/>
          <a:stretch>
            <a:fillRect/>
          </a:stretch>
        </p:blipFill>
        <p:spPr bwMode="auto">
          <a:xfrm>
            <a:off x="914400" y="914400"/>
            <a:ext cx="7239000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352800" y="6340935"/>
            <a:ext cx="178831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755" marR="71755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  <a:ea typeface="Times New Roman"/>
                <a:cs typeface="Times New Roman"/>
              </a:rPr>
              <a:t>Группа №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  <a:ea typeface="Times New Roman"/>
                <a:cs typeface="Times New Roman"/>
              </a:rPr>
              <a:t>13</a:t>
            </a:r>
            <a:endParaRPr lang="ru-RU" sz="2400" dirty="0">
              <a:latin typeface="Monotype Corsiva" pitchFamily="66" charset="0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Коллаж «Семья глазами ребёнка»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b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(творческое задание для родителей), гр. №17</a:t>
            </a:r>
            <a:endParaRPr lang="ru-RU" sz="28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C:\Users\User\Desktop\вайбер\IMG-9dd553b9756237e5246ae4cb839faaa6-V.jpg"/>
          <p:cNvPicPr>
            <a:picLocks noGrp="1"/>
          </p:cNvPicPr>
          <p:nvPr>
            <p:ph idx="1"/>
          </p:nvPr>
        </p:nvPicPr>
        <p:blipFill>
          <a:blip r:embed="rId2" cstate="print"/>
          <a:srcRect l="6895" t="11752" r="6200" b="6410"/>
          <a:stretch>
            <a:fillRect/>
          </a:stretch>
        </p:blipFill>
        <p:spPr bwMode="auto">
          <a:xfrm>
            <a:off x="762000" y="1219200"/>
            <a:ext cx="7543800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Коллаж «Семья глазами ребёнка»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b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(творческое задание для родителей), гр. №17</a:t>
            </a:r>
            <a:endParaRPr lang="ru-RU" sz="2800" dirty="0"/>
          </a:p>
        </p:txBody>
      </p:sp>
      <p:pic>
        <p:nvPicPr>
          <p:cNvPr id="4" name="Содержимое 3" descr="C:\Users\User\Desktop\вайбер\IMG-58cfbdc16cee8e8067d6da16edec6a80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239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248400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 </a:t>
            </a:r>
            <a:r>
              <a:rPr lang="ru-RU" dirty="0" smtClean="0"/>
              <a:t>                       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Понедельник (28. 11.)</a:t>
            </a:r>
            <a:endParaRPr lang="ru-RU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«Как прекрасен этот мир!»</a:t>
            </a:r>
            <a:endParaRPr lang="ru-RU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(Миру - мирное небо!)</a:t>
            </a:r>
            <a:endParaRPr lang="ru-RU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6" name="Рисунок 5" descr="https://i.ibb.co/n1MRGTb/1377844074-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00301">
            <a:off x="1380134" y="2246211"/>
            <a:ext cx="62484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Коллаж «Семья глазами ребёнка»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b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(творческое задание для родителей), гр. №17</a:t>
            </a:r>
            <a:endParaRPr lang="ru-RU" sz="2800" dirty="0"/>
          </a:p>
        </p:txBody>
      </p:sp>
      <p:pic>
        <p:nvPicPr>
          <p:cNvPr id="4" name="Содержимое 3" descr="C:\Users\User\Desktop\вайбер\IMG-238937e2addcfea94bc65ca203e05873-V.jpg"/>
          <p:cNvPicPr>
            <a:picLocks noGrp="1"/>
          </p:cNvPicPr>
          <p:nvPr>
            <p:ph idx="1"/>
          </p:nvPr>
        </p:nvPicPr>
        <p:blipFill>
          <a:blip r:embed="rId2" cstate="print"/>
          <a:srcRect r="6681" b="-53"/>
          <a:stretch>
            <a:fillRect/>
          </a:stretch>
        </p:blipFill>
        <p:spPr bwMode="auto">
          <a:xfrm>
            <a:off x="533400" y="1600200"/>
            <a:ext cx="7638508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Среда (30. 11)</a:t>
            </a:r>
            <a:endParaRPr lang="ru-RU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«День счастья»</a:t>
            </a:r>
            <a:endParaRPr lang="ru-RU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(Птица счастья завтрашнего дня…!)</a:t>
            </a:r>
          </a:p>
          <a:p>
            <a:pPr algn="ctr">
              <a:buNone/>
            </a:pPr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https://pp.userapi.com/c851020/v851020274/c0b42/s0dA7mox8r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209800"/>
            <a:ext cx="4191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ООД старшая группа №17«Солнечная поляна» с элементами </a:t>
            </a:r>
            <a:r>
              <a:rPr lang="ru-RU" sz="2400" b="1" dirty="0" err="1" smtClean="0">
                <a:solidFill>
                  <a:srgbClr val="002060"/>
                </a:solidFill>
                <a:latin typeface="Monotype Corsiva" pitchFamily="66" charset="0"/>
              </a:rPr>
              <a:t>арт-терапии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 (Цель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: сплочение группы, снятие напряжения путем создания положительного эмоционального фона)</a:t>
            </a:r>
            <a:endParaRPr lang="ru-RU" sz="2400" dirty="0"/>
          </a:p>
        </p:txBody>
      </p:sp>
      <p:pic>
        <p:nvPicPr>
          <p:cNvPr id="4" name="Содержимое 3" descr="J:\неделя психологии 2022\фото на неделе\фото среда\17 гр\IMG-4b623e10d9e7818242d95df09a596ac5-V.jpg"/>
          <p:cNvPicPr>
            <a:picLocks noGrp="1"/>
          </p:cNvPicPr>
          <p:nvPr>
            <p:ph idx="1"/>
          </p:nvPr>
        </p:nvPicPr>
        <p:blipFill>
          <a:blip r:embed="rId2" cstate="print"/>
          <a:srcRect l="9804" t="2241" b="5877"/>
          <a:stretch>
            <a:fillRect/>
          </a:stretch>
        </p:blipFill>
        <p:spPr bwMode="auto">
          <a:xfrm rot="21397569">
            <a:off x="220098" y="1537366"/>
            <a:ext cx="3114342" cy="2392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J:\неделя психологии 2022\фото на неделе\фото среда\17 гр\IMG-1b9e4696368a1adc59ef4bf432ece727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981200"/>
            <a:ext cx="3249612" cy="2475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J:\неделя психологии 2022\фото на неделе\фото среда\17 гр\IMG-3d27859d452ddab874c00be9dbefe302-V.jpg"/>
          <p:cNvPicPr/>
          <p:nvPr/>
        </p:nvPicPr>
        <p:blipFill>
          <a:blip r:embed="rId4" cstate="print"/>
          <a:srcRect l="8735" b="1001"/>
          <a:stretch>
            <a:fillRect/>
          </a:stretch>
        </p:blipFill>
        <p:spPr bwMode="auto">
          <a:xfrm rot="348947">
            <a:off x="5685667" y="1754877"/>
            <a:ext cx="3184525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J:\неделя психологии 2022\фото на неделе\фото среда\17 гр\IMG-7ef21ed9d49131eda112bddf6f204112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02814">
            <a:off x="2438400" y="3733800"/>
            <a:ext cx="3895725" cy="282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неделя психологии 2022\фото на неделе\фото среда\17 гр\IMG-60eaad248ae6cc353f593a9c85fd6c79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207745">
            <a:off x="623303" y="3125058"/>
            <a:ext cx="4211108" cy="3158331"/>
          </a:xfrm>
          <a:prstGeom prst="rect">
            <a:avLst/>
          </a:prstGeom>
          <a:noFill/>
        </p:spPr>
      </p:pic>
      <p:pic>
        <p:nvPicPr>
          <p:cNvPr id="5" name="Рисунок 4" descr="J:\неделя психологии 2022\фото на неделе\фото среда\17 гр\IMG-b7e21a1eaa32daf780475ee0376ef00a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36278">
            <a:off x="5023121" y="599157"/>
            <a:ext cx="3695355" cy="2727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J:\неделя психологии 2022\фото на неделе\фото среда\17 гр\IMG-b249d5e40d2123994d77f76b00294bf9-V.jpg"/>
          <p:cNvPicPr/>
          <p:nvPr/>
        </p:nvPicPr>
        <p:blipFill>
          <a:blip r:embed="rId4" cstate="print"/>
          <a:srcRect t="12162" r="-84"/>
          <a:stretch>
            <a:fillRect/>
          </a:stretch>
        </p:blipFill>
        <p:spPr bwMode="auto">
          <a:xfrm rot="588003">
            <a:off x="4953000" y="3505200"/>
            <a:ext cx="3765550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J:\неделя психологии 2022\фото на неделе\фото среда\17 гр\IMG-c0fefb6ace6b36969791e8d812961f20-V.jpg"/>
          <p:cNvPicPr/>
          <p:nvPr/>
        </p:nvPicPr>
        <p:blipFill>
          <a:blip r:embed="rId5" cstate="print"/>
          <a:srcRect t="20940"/>
          <a:stretch>
            <a:fillRect/>
          </a:stretch>
        </p:blipFill>
        <p:spPr bwMode="auto">
          <a:xfrm>
            <a:off x="685800" y="457200"/>
            <a:ext cx="4341812" cy="2828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ООД с детьми подготовительной группы №19 «Амулет смелости» с элементами </a:t>
            </a:r>
            <a:r>
              <a:rPr lang="ru-RU" sz="2400" b="1" dirty="0" err="1" smtClean="0">
                <a:solidFill>
                  <a:srgbClr val="002060"/>
                </a:solidFill>
                <a:latin typeface="Monotype Corsiva" pitchFamily="66" charset="0"/>
              </a:rPr>
              <a:t>арт-терапии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 (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Цель: формирование у ребенка уверенности в своих возможностях) </a:t>
            </a:r>
            <a:endParaRPr lang="ru-RU" sz="24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J:\неделя психологии 2022\фото на неделе\фото среда\19 гр\IMG_20221130_110636.jpg"/>
          <p:cNvPicPr>
            <a:picLocks noGrp="1"/>
          </p:cNvPicPr>
          <p:nvPr>
            <p:ph idx="1"/>
          </p:nvPr>
        </p:nvPicPr>
        <p:blipFill>
          <a:blip r:embed="rId2" cstate="print"/>
          <a:srcRect l="14751"/>
          <a:stretch>
            <a:fillRect/>
          </a:stretch>
        </p:blipFill>
        <p:spPr bwMode="auto">
          <a:xfrm>
            <a:off x="457200" y="1676400"/>
            <a:ext cx="4116068" cy="28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неделя психологии 2022\фото на неделе\фото среда\19 гр\IMG_20221130_1106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886200"/>
            <a:ext cx="4450292" cy="250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неделя психологии 2022\фото на неделе\фото среда\19 гр\IMG_20221130_111129_1.jpg"/>
          <p:cNvPicPr/>
          <p:nvPr/>
        </p:nvPicPr>
        <p:blipFill>
          <a:blip r:embed="rId4" cstate="print"/>
          <a:srcRect l="12507" r="23998" b="5077"/>
          <a:stretch>
            <a:fillRect/>
          </a:stretch>
        </p:blipFill>
        <p:spPr bwMode="auto">
          <a:xfrm>
            <a:off x="5715000" y="1600200"/>
            <a:ext cx="2724150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J:\неделя психологии 2022\фото на неделе\фото среда\19 гр\IMG_20221130_112102.jpg"/>
          <p:cNvPicPr>
            <a:picLocks noGrp="1"/>
          </p:cNvPicPr>
          <p:nvPr>
            <p:ph idx="1"/>
          </p:nvPr>
        </p:nvPicPr>
        <p:blipFill>
          <a:blip r:embed="rId2" cstate="print"/>
          <a:srcRect l="1764" t="9687"/>
          <a:stretch>
            <a:fillRect/>
          </a:stretch>
        </p:blipFill>
        <p:spPr bwMode="auto">
          <a:xfrm>
            <a:off x="381000" y="533400"/>
            <a:ext cx="5562600" cy="3505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J:\неделя психологии 2022\фото на неделе\фото среда\19 гр\IMG_20221130_112134.jpg"/>
          <p:cNvPicPr/>
          <p:nvPr/>
        </p:nvPicPr>
        <p:blipFill>
          <a:blip r:embed="rId3" cstate="print"/>
          <a:srcRect l="23250" t="13675" r="4593"/>
          <a:stretch>
            <a:fillRect/>
          </a:stretch>
        </p:blipFill>
        <p:spPr bwMode="auto">
          <a:xfrm rot="672139">
            <a:off x="5733170" y="274293"/>
            <a:ext cx="3025083" cy="2052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 descr="J:\неделя психологии 2022\фото на неделе\фото среда\19 гр\IMG_20221130_112159_1.jpg"/>
          <p:cNvPicPr/>
          <p:nvPr/>
        </p:nvPicPr>
        <p:blipFill>
          <a:blip r:embed="rId4" cstate="print"/>
          <a:srcRect l="21486" t="7989" r="29043" b="4423"/>
          <a:stretch>
            <a:fillRect/>
          </a:stretch>
        </p:blipFill>
        <p:spPr bwMode="auto">
          <a:xfrm>
            <a:off x="5867400" y="1752600"/>
            <a:ext cx="2495550" cy="2485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 descr="J:\неделя психологии 2022\фото на неделе\фото среда\19 гр\IMG_20221130_112209.jpg"/>
          <p:cNvPicPr/>
          <p:nvPr/>
        </p:nvPicPr>
        <p:blipFill>
          <a:blip r:embed="rId5" cstate="print"/>
          <a:srcRect l="25494" t="4561" r="20733" b="2227"/>
          <a:stretch>
            <a:fillRect/>
          </a:stretch>
        </p:blipFill>
        <p:spPr bwMode="auto">
          <a:xfrm rot="21236600">
            <a:off x="4070486" y="3998239"/>
            <a:ext cx="2238375" cy="21671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 descr="J:\неделя психологии 2022\фото на неделе\фото среда\19 гр\IMG_20221130_112219.jpg"/>
          <p:cNvPicPr/>
          <p:nvPr/>
        </p:nvPicPr>
        <p:blipFill>
          <a:blip r:embed="rId6" cstate="print"/>
          <a:srcRect l="18439" t="7697" r="26039" b="3936"/>
          <a:stretch>
            <a:fillRect/>
          </a:stretch>
        </p:blipFill>
        <p:spPr bwMode="auto">
          <a:xfrm rot="452412">
            <a:off x="2362200" y="3962400"/>
            <a:ext cx="2219325" cy="2152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 descr="J:\неделя психологии 2022\фото на неделе\фото среда\19 гр\IMG_20221130_112255_1.jpg"/>
          <p:cNvPicPr/>
          <p:nvPr/>
        </p:nvPicPr>
        <p:blipFill>
          <a:blip r:embed="rId7" cstate="print"/>
          <a:srcRect l="31267" t="3136" r="25762" b="-53"/>
          <a:stretch>
            <a:fillRect/>
          </a:stretch>
        </p:blipFill>
        <p:spPr bwMode="auto">
          <a:xfrm rot="21313009">
            <a:off x="457200" y="3581400"/>
            <a:ext cx="2247900" cy="2851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 descr="J:\неделя психологии 2022\фото на неделе\фото среда\19 гр\IMG_20221130_112304.jpg"/>
          <p:cNvPicPr/>
          <p:nvPr/>
        </p:nvPicPr>
        <p:blipFill>
          <a:blip r:embed="rId8" cstate="print"/>
          <a:srcRect l="12507" t="23375" r="17263" b="18474"/>
          <a:stretch>
            <a:fillRect/>
          </a:stretch>
        </p:blipFill>
        <p:spPr bwMode="auto">
          <a:xfrm rot="20440823">
            <a:off x="6166472" y="3774861"/>
            <a:ext cx="2807634" cy="1504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ООД старшая группа №20 «Солнечная поляна» с элементами </a:t>
            </a:r>
            <a:r>
              <a:rPr lang="ru-RU" sz="2400" b="1" dirty="0" err="1" smtClean="0">
                <a:solidFill>
                  <a:srgbClr val="002060"/>
                </a:solidFill>
                <a:latin typeface="Monotype Corsiva" pitchFamily="66" charset="0"/>
              </a:rPr>
              <a:t>арт-терапии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 (Цель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: сплочение группы, снятие напряжения путем создания положительного эмоционального фона)</a:t>
            </a:r>
            <a:endParaRPr lang="ru-RU" sz="2400" dirty="0"/>
          </a:p>
        </p:txBody>
      </p:sp>
      <p:pic>
        <p:nvPicPr>
          <p:cNvPr id="4" name="Содержимое 3" descr="J:\неделя психологии 2022\фото на неделе\фото среда\20 гр\IMG_20221130_09503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127228">
            <a:off x="533400" y="1600200"/>
            <a:ext cx="4556478" cy="231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J:\неделя психологии 2022\фото на неделе\фото среда\20 гр\IMG_20221130_095050_1.jpg"/>
          <p:cNvPicPr/>
          <p:nvPr/>
        </p:nvPicPr>
        <p:blipFill>
          <a:blip r:embed="rId3" cstate="print"/>
          <a:srcRect l="11064" r="15660" b="-53"/>
          <a:stretch>
            <a:fillRect/>
          </a:stretch>
        </p:blipFill>
        <p:spPr bwMode="auto">
          <a:xfrm rot="565351">
            <a:off x="1352557" y="3703955"/>
            <a:ext cx="3733800" cy="2867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J:\неделя психологии 2022\фото на неделе\фото среда\20 гр\IMG_20221130_095058_1.jpg"/>
          <p:cNvPicPr/>
          <p:nvPr/>
        </p:nvPicPr>
        <p:blipFill>
          <a:blip r:embed="rId4" cstate="print"/>
          <a:srcRect l="11064" r="6469" b="-53"/>
          <a:stretch>
            <a:fillRect/>
          </a:stretch>
        </p:blipFill>
        <p:spPr bwMode="auto">
          <a:xfrm rot="453292">
            <a:off x="4945943" y="1749315"/>
            <a:ext cx="3589101" cy="24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J:\неделя психологии 2022\фото на неделе\фото среда\20 гр\IMG_20221130_095307.jpg"/>
          <p:cNvPicPr>
            <a:picLocks noGrp="1"/>
          </p:cNvPicPr>
          <p:nvPr>
            <p:ph idx="1"/>
          </p:nvPr>
        </p:nvPicPr>
        <p:blipFill>
          <a:blip r:embed="rId2" cstate="print"/>
          <a:srcRect t="8672" r="2418" b="6714"/>
          <a:stretch>
            <a:fillRect/>
          </a:stretch>
        </p:blipFill>
        <p:spPr bwMode="auto">
          <a:xfrm rot="21439075">
            <a:off x="533400" y="304800"/>
            <a:ext cx="2421585" cy="3992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J:\неделя психологии 2022\фото на неделе\фото среда\20 гр\IMG_20221130_100314_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87384">
            <a:off x="3737788" y="408357"/>
            <a:ext cx="47244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J:\неделя психологии 2022\фото на неделе\фото среда\20 гр\IMG_20221130_100324_1.jpg"/>
          <p:cNvPicPr/>
          <p:nvPr/>
        </p:nvPicPr>
        <p:blipFill>
          <a:blip r:embed="rId4" cstate="print"/>
          <a:srcRect t="8547" r="1390" b="7978"/>
          <a:stretch>
            <a:fillRect/>
          </a:stretch>
        </p:blipFill>
        <p:spPr bwMode="auto">
          <a:xfrm>
            <a:off x="1295400" y="2895600"/>
            <a:ext cx="6934200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Релаксационные упражнения группа №8</a:t>
            </a:r>
            <a:endParaRPr lang="ru-RU" sz="28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J:\неделя психологии 2022\фото на неделе\гр 8\-5197561227830740400_12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38200"/>
            <a:ext cx="4114800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J:\неделя психологии 2022\фото на неделе\гр 8\-5197561227830740401_121.jpg"/>
          <p:cNvPicPr/>
          <p:nvPr/>
        </p:nvPicPr>
        <p:blipFill>
          <a:blip r:embed="rId3" cstate="print"/>
          <a:srcRect l="9941" r="8284" b="1742"/>
          <a:stretch>
            <a:fillRect/>
          </a:stretch>
        </p:blipFill>
        <p:spPr bwMode="auto">
          <a:xfrm rot="208993">
            <a:off x="3684607" y="1746404"/>
            <a:ext cx="5254279" cy="3140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J:\неделя психологии 2022\фото на неделе\гр 8\-5197561227830740413_1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200400"/>
            <a:ext cx="32766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Акция «Оживи ладошку» 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(группы младшего возраста) 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Творческая работа родителей</a:t>
            </a:r>
            <a:endParaRPr lang="ru-RU" sz="28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C:\Users\User\Desktop\вайбер\IMG-18cd1b2349251dee4857fe5a11749de4-V.jpg"/>
          <p:cNvPicPr>
            <a:picLocks noGrp="1"/>
          </p:cNvPicPr>
          <p:nvPr>
            <p:ph idx="1"/>
          </p:nvPr>
        </p:nvPicPr>
        <p:blipFill>
          <a:blip r:embed="rId2" cstate="print"/>
          <a:srcRect l="4650" t="14423" r="2832" b="19871"/>
          <a:stretch>
            <a:fillRect/>
          </a:stretch>
        </p:blipFill>
        <p:spPr bwMode="auto">
          <a:xfrm rot="21326162">
            <a:off x="292617" y="1727267"/>
            <a:ext cx="525780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905000" y="5715000"/>
            <a:ext cx="160563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755" marR="7175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Группа №15</a:t>
            </a:r>
            <a:endParaRPr lang="ru-RU" dirty="0">
              <a:ea typeface="Calibri"/>
              <a:cs typeface="Times New Roman"/>
            </a:endParaRPr>
          </a:p>
        </p:txBody>
      </p:sp>
      <p:pic>
        <p:nvPicPr>
          <p:cNvPr id="6" name="Рисунок 5" descr="C:\Users\User\Desktop\камера\IMG_20221202_115141.jpg"/>
          <p:cNvPicPr/>
          <p:nvPr/>
        </p:nvPicPr>
        <p:blipFill>
          <a:blip r:embed="rId3" cstate="print"/>
          <a:srcRect r="-1660" b="3228"/>
          <a:stretch>
            <a:fillRect/>
          </a:stretch>
        </p:blipFill>
        <p:spPr bwMode="auto">
          <a:xfrm rot="284568">
            <a:off x="5758284" y="1538684"/>
            <a:ext cx="3149556" cy="4283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001308" y="5791200"/>
            <a:ext cx="1490215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755" marR="7175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Группа №1</a:t>
            </a:r>
            <a:endParaRPr lang="ru-RU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J:\неделя психологии 2022\фото на неделе\гр 8\-5197561227830740395_121.jpg"/>
          <p:cNvPicPr>
            <a:picLocks noGrp="1"/>
          </p:cNvPicPr>
          <p:nvPr>
            <p:ph idx="1"/>
          </p:nvPr>
        </p:nvPicPr>
        <p:blipFill>
          <a:blip r:embed="rId2" cstate="print"/>
          <a:srcRect t="41649" r="13814" b="18351"/>
          <a:stretch>
            <a:fillRect/>
          </a:stretch>
        </p:blipFill>
        <p:spPr bwMode="auto">
          <a:xfrm>
            <a:off x="381000" y="457200"/>
            <a:ext cx="3200400" cy="228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Monotype Corsiva" pitchFamily="66" charset="0"/>
              </a:rPr>
              <a:t>Акция «Голуби»</a:t>
            </a:r>
            <a:br>
              <a:rPr lang="ru-RU" sz="32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200" dirty="0" smtClean="0">
                <a:solidFill>
                  <a:srgbClr val="7030A0"/>
                </a:solidFill>
                <a:latin typeface="Monotype Corsiva" pitchFamily="66" charset="0"/>
              </a:rPr>
              <a:t>(группа №8)</a:t>
            </a:r>
            <a:endParaRPr lang="ru-RU" sz="32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J:\неделя психологии 2022\фото на неделе\гр 8\-5197561227830740406_1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5304">
            <a:off x="4537022" y="1233980"/>
            <a:ext cx="4234710" cy="4847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J:\неделя психологии 2022\фото на неделе\гр 8\-5197561227830740414_1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82836">
            <a:off x="668620" y="2588297"/>
            <a:ext cx="396240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</a:rPr>
              <a:t>Продуктивная деятельность:</a:t>
            </a:r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(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творческие  работы  детей «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Птица счастья»), 2-я младшая группа №18</a:t>
            </a:r>
            <a:endParaRPr lang="ru-RU" sz="2400" dirty="0"/>
          </a:p>
        </p:txBody>
      </p:sp>
      <p:pic>
        <p:nvPicPr>
          <p:cNvPr id="4" name="Содержимое 3" descr="J:\неделя психологии 2022\фото на неделе\фото среда\18 гр\-5204395714799582967_121.jpg"/>
          <p:cNvPicPr>
            <a:picLocks noGrp="1"/>
          </p:cNvPicPr>
          <p:nvPr>
            <p:ph idx="1"/>
          </p:nvPr>
        </p:nvPicPr>
        <p:blipFill>
          <a:blip r:embed="rId2" cstate="print"/>
          <a:srcRect l="13142" t="42188" r="9295" b="14664"/>
          <a:stretch>
            <a:fillRect/>
          </a:stretch>
        </p:blipFill>
        <p:spPr bwMode="auto">
          <a:xfrm>
            <a:off x="1521042" y="1600200"/>
            <a:ext cx="6101915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Продуктивная деятельность:</a:t>
            </a:r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(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рисунки «</a:t>
            </a:r>
            <a:r>
              <a:rPr lang="ru-RU" sz="2800" b="1" dirty="0" err="1" smtClean="0">
                <a:solidFill>
                  <a:srgbClr val="002060"/>
                </a:solidFill>
                <a:latin typeface="Monotype Corsiva" pitchFamily="66" charset="0"/>
              </a:rPr>
              <a:t>МойЛюбимый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воспитатель и младший воспитатель»)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, старшая группа №17</a:t>
            </a:r>
            <a:endParaRPr lang="ru-RU" sz="2800" dirty="0"/>
          </a:p>
        </p:txBody>
      </p:sp>
      <p:pic>
        <p:nvPicPr>
          <p:cNvPr id="4" name="Содержимое 3" descr="C:\Users\User\Desktop\вайбер\IMG-c480a3d6cef7aff1b82710cd94808de7-V.jpg"/>
          <p:cNvPicPr>
            <a:picLocks noGrp="1"/>
          </p:cNvPicPr>
          <p:nvPr>
            <p:ph idx="1"/>
          </p:nvPr>
        </p:nvPicPr>
        <p:blipFill>
          <a:blip r:embed="rId2" cstate="print"/>
          <a:srcRect l="10422" t="601" r="-53" b="4447"/>
          <a:stretch>
            <a:fillRect/>
          </a:stretch>
        </p:blipFill>
        <p:spPr bwMode="auto">
          <a:xfrm rot="21320659">
            <a:off x="1143000" y="1524000"/>
            <a:ext cx="350520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МДОУ 23\Desktop\воспитатель - копия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917887">
            <a:off x="5257800" y="1905000"/>
            <a:ext cx="3435350" cy="2169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Психологический тренинг для педагогов с элементами </a:t>
            </a:r>
            <a:r>
              <a:rPr lang="ru-RU" dirty="0" err="1" smtClean="0">
                <a:solidFill>
                  <a:srgbClr val="7030A0"/>
                </a:solidFill>
                <a:latin typeface="Monotype Corsiva" pitchFamily="66" charset="0"/>
              </a:rPr>
              <a:t>флэш-тренинга</a:t>
            </a: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по профилактике </a:t>
            </a:r>
            <a:r>
              <a:rPr lang="ru-RU" b="1" dirty="0" err="1" smtClean="0">
                <a:solidFill>
                  <a:srgbClr val="7030A0"/>
                </a:solidFill>
                <a:latin typeface="Monotype Corsiva" pitchFamily="66" charset="0"/>
              </a:rPr>
              <a:t>психо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 – эмоционального выгорания «Техники </a:t>
            </a:r>
            <a:r>
              <a:rPr lang="ru-RU" b="1" dirty="0" err="1" smtClean="0">
                <a:solidFill>
                  <a:srgbClr val="7030A0"/>
                </a:solidFill>
                <a:latin typeface="Monotype Corsiva" pitchFamily="66" charset="0"/>
              </a:rPr>
              <a:t>антивыгорания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»</a:t>
            </a:r>
          </a:p>
          <a:p>
            <a:pPr algn="ctr">
              <a:buNone/>
            </a:pPr>
            <a:endParaRPr lang="ru-RU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" name="Рисунок 1" descr="https://i.ytimg.com/vi/sKoXHpctheQ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533650"/>
            <a:ext cx="51816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i.pinimg.com/originals/bc/a6/e0/bca6e0e43a6305925ab3673e70ecbf8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0"/>
            <a:ext cx="1409276" cy="114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Педагоги корпуса «Радуга»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J:\неделя психологии 2022\фото на неделе\фото среда\тренинг\IMG-7aa6128f5ad0a59801014fe7c6aef2d1-V.jpg"/>
          <p:cNvPicPr>
            <a:picLocks noGrp="1"/>
          </p:cNvPicPr>
          <p:nvPr>
            <p:ph idx="1"/>
          </p:nvPr>
        </p:nvPicPr>
        <p:blipFill>
          <a:blip r:embed="rId3" cstate="print"/>
          <a:srcRect t="6217" r="4323" b="9292"/>
          <a:stretch>
            <a:fillRect/>
          </a:stretch>
        </p:blipFill>
        <p:spPr bwMode="auto">
          <a:xfrm>
            <a:off x="609600" y="1066800"/>
            <a:ext cx="3581400" cy="2743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J:\неделя психологии 2022\фото на неделе\фото среда\тренинг\IMG-52b574f5590d3c49c7913e90ca1e1279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066800"/>
            <a:ext cx="41910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 descr="J:\неделя психологии 2022\фото на неделе\фото среда\тренинг\IMG-168157fe1f830969dbf747831c598385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038600"/>
            <a:ext cx="3733800" cy="24988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J:\неделя психологии 2022\фото на неделе\фото среда\тренинг\IMG-b9b9c14e0cb1e8982fe344da5ec869f4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3657600"/>
            <a:ext cx="3833625" cy="28776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User\Desktop\вайбер\IMG-3f85583a02b56902a8b5c4ff6f44bc3c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54582">
            <a:off x="4249902" y="935714"/>
            <a:ext cx="3740850" cy="2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Педагоги корпуса «Солнышко»</a:t>
            </a:r>
            <a:endParaRPr lang="ru-RU" sz="3200" dirty="0"/>
          </a:p>
        </p:txBody>
      </p:sp>
      <p:pic>
        <p:nvPicPr>
          <p:cNvPr id="4" name="Содержимое 3" descr="C:\Users\User\Desktop\вайбер\IMG-1d52014fea59cae2a086eb4542a80790-V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385447">
            <a:off x="4419600" y="3581400"/>
            <a:ext cx="4386396" cy="30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вайбер\IMG-6b289581091cc47a109e5202a306b4ce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19211">
            <a:off x="378165" y="1016540"/>
            <a:ext cx="39624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User\Desktop\вайбер\IMG-6e5ec8e464398db49bdb163a66ff6efd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70745">
            <a:off x="631742" y="3715581"/>
            <a:ext cx="3514970" cy="2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ttps://i.pinimg.com/originals/bc/a6/e0/bca6e0e43a6305925ab3673e70ecbf8b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600" y="381000"/>
            <a:ext cx="11618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Четверг (01.12.)</a:t>
            </a:r>
            <a:endParaRPr lang="ru-RU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«День воспитателя»</a:t>
            </a:r>
            <a:endParaRPr lang="ru-RU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(Сохраним душевое здоровье)</a:t>
            </a:r>
          </a:p>
          <a:p>
            <a:pPr algn="ctr">
              <a:buNone/>
            </a:pPr>
            <a:endParaRPr lang="ru-RU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4" name="Рисунок 3" descr="https://image.jimcdn.com/app/cms/image/transf/none/path/s2f100cca3866d3d2/image/ib2c5af104a2477b5/version/1584366784/imag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362200"/>
            <a:ext cx="57912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J:\неделя психологии 2022\фото на неделе\фото четверг\IMG_20221201_0927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95139">
            <a:off x="3124200" y="2057400"/>
            <a:ext cx="3844925" cy="2162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Рисуночный тест «Красивый рисунок» (</a:t>
            </a:r>
            <a:r>
              <a:rPr lang="ru-RU" sz="2400" dirty="0" err="1" smtClean="0">
                <a:solidFill>
                  <a:srgbClr val="002060"/>
                </a:solidFill>
                <a:latin typeface="Monotype Corsiva" pitchFamily="66" charset="0"/>
              </a:rPr>
              <a:t>психо-эмоциональное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состояние ребёнка)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,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группа №11</a:t>
            </a:r>
            <a:endParaRPr lang="ru-RU" sz="2400" dirty="0"/>
          </a:p>
        </p:txBody>
      </p:sp>
      <p:pic>
        <p:nvPicPr>
          <p:cNvPr id="4" name="Содержимое 3" descr="J:\неделя психологии 2022\фото на неделе\фото четверг\IMG_20221201_092147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19200"/>
            <a:ext cx="35814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J:\неделя психологии 2022\фото на неделе\фото четверг\IMG_20221201_092746_1.jpg"/>
          <p:cNvPicPr/>
          <p:nvPr/>
        </p:nvPicPr>
        <p:blipFill>
          <a:blip r:embed="rId4" cstate="print"/>
          <a:srcRect l="12026" t="11402" r="8973" b="-53"/>
          <a:stretch>
            <a:fillRect/>
          </a:stretch>
        </p:blipFill>
        <p:spPr bwMode="auto">
          <a:xfrm rot="20939001">
            <a:off x="1143001" y="3962400"/>
            <a:ext cx="3276600" cy="197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https://abrakadabra.fun/uploads/posts/2022-02/1644761430_23-abrakadabra-fun-p-detskii-klipart-vektor-38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2780" y="4635781"/>
            <a:ext cx="229375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ООД с детьми подготовительной группы №7 «Амулет смелости» с элементами </a:t>
            </a:r>
            <a:r>
              <a:rPr lang="ru-RU" sz="2400" b="1" dirty="0" err="1" smtClean="0">
                <a:solidFill>
                  <a:srgbClr val="002060"/>
                </a:solidFill>
                <a:latin typeface="Monotype Corsiva" pitchFamily="66" charset="0"/>
              </a:rPr>
              <a:t>арт-терапии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 (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Цель: формирование у ребенка уверенности в своих возможностях) </a:t>
            </a:r>
            <a:endParaRPr lang="ru-RU" sz="2400" dirty="0"/>
          </a:p>
        </p:txBody>
      </p:sp>
      <p:pic>
        <p:nvPicPr>
          <p:cNvPr id="4" name="Содержимое 3" descr="J:\неделя психологии 2022\фото на неделе\фото четверг\IMG_20221201_10150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676400"/>
            <a:ext cx="42672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J:\неделя психологии 2022\фото на неделе\фото четверг\IMG_20221201_101516.jpg"/>
          <p:cNvPicPr/>
          <p:nvPr/>
        </p:nvPicPr>
        <p:blipFill>
          <a:blip r:embed="rId3" cstate="print"/>
          <a:srcRect l="14751" t="11972" r="31534" b="-53"/>
          <a:stretch>
            <a:fillRect/>
          </a:stretch>
        </p:blipFill>
        <p:spPr bwMode="auto">
          <a:xfrm>
            <a:off x="6324600" y="1295400"/>
            <a:ext cx="1924050" cy="1774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 descr="J:\неделя психологии 2022\фото на неделе\фото четверг\IMG_20221201_101518_1.jpg"/>
          <p:cNvPicPr/>
          <p:nvPr/>
        </p:nvPicPr>
        <p:blipFill>
          <a:blip r:embed="rId4" cstate="print"/>
          <a:srcRect l="19562" t="5131" r="18653" b="27596"/>
          <a:stretch>
            <a:fillRect/>
          </a:stretch>
        </p:blipFill>
        <p:spPr bwMode="auto">
          <a:xfrm>
            <a:off x="6629400" y="2743200"/>
            <a:ext cx="1974124" cy="1295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 descr="J:\неделя психологии 2022\фото на неделе\фото четверг\IMG_20221201_101525.jpg"/>
          <p:cNvPicPr/>
          <p:nvPr/>
        </p:nvPicPr>
        <p:blipFill>
          <a:blip r:embed="rId5" cstate="print"/>
          <a:srcRect l="27739" t="13397" r="24319" b="-53"/>
          <a:stretch>
            <a:fillRect/>
          </a:stretch>
        </p:blipFill>
        <p:spPr bwMode="auto">
          <a:xfrm>
            <a:off x="5943600" y="3886200"/>
            <a:ext cx="1838043" cy="167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 descr="J:\неделя психологии 2022\фото на неделе\фото четверг\IMG_20221201_101539_1.jpg"/>
          <p:cNvPicPr/>
          <p:nvPr/>
        </p:nvPicPr>
        <p:blipFill>
          <a:blip r:embed="rId6" cstate="print"/>
          <a:srcRect l="20043" t="5986" r="15981" b="2798"/>
          <a:stretch>
            <a:fillRect/>
          </a:stretch>
        </p:blipFill>
        <p:spPr bwMode="auto">
          <a:xfrm>
            <a:off x="3886200" y="4419600"/>
            <a:ext cx="2133600" cy="167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 descr="J:\неделя психологии 2022\фото на неделе\фото четверг\IMG_20221201_101555_1.jpg"/>
          <p:cNvPicPr/>
          <p:nvPr/>
        </p:nvPicPr>
        <p:blipFill>
          <a:blip r:embed="rId7" cstate="print"/>
          <a:srcRect t="2929" r="5481" b="12134"/>
          <a:stretch>
            <a:fillRect/>
          </a:stretch>
        </p:blipFill>
        <p:spPr bwMode="auto">
          <a:xfrm rot="3416971">
            <a:off x="430002" y="1167460"/>
            <a:ext cx="1901547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 descr="J:\неделя психологии 2022\фото на неделе\фото четверг\IMG_20221201_101600_1.jpg"/>
          <p:cNvPicPr/>
          <p:nvPr/>
        </p:nvPicPr>
        <p:blipFill>
          <a:blip r:embed="rId8" cstate="print"/>
          <a:srcRect t="27502" r="21913" b="30027"/>
          <a:stretch>
            <a:fillRect/>
          </a:stretch>
        </p:blipFill>
        <p:spPr bwMode="auto">
          <a:xfrm rot="4425540">
            <a:off x="621560" y="2807006"/>
            <a:ext cx="198120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 descr="J:\неделя психологии 2022\фото на неделе\фото четверг\IMG_20221201_101623_1.jpg"/>
          <p:cNvPicPr/>
          <p:nvPr/>
        </p:nvPicPr>
        <p:blipFill>
          <a:blip r:embed="rId9" cstate="print"/>
          <a:srcRect l="21687" t="16861" r="-69" b="30523"/>
          <a:stretch>
            <a:fillRect/>
          </a:stretch>
        </p:blipFill>
        <p:spPr bwMode="auto">
          <a:xfrm>
            <a:off x="1905000" y="4038600"/>
            <a:ext cx="1733550" cy="2067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ООД с детьми подготовительной группы №13 «Амулет смелости» с элементами </a:t>
            </a:r>
            <a:r>
              <a:rPr lang="ru-RU" sz="2400" b="1" dirty="0" err="1" smtClean="0">
                <a:solidFill>
                  <a:srgbClr val="002060"/>
                </a:solidFill>
                <a:latin typeface="Monotype Corsiva" pitchFamily="66" charset="0"/>
              </a:rPr>
              <a:t>арт-терапии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 (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Цель: формирование у ребенка уверенности в своих возможностях) </a:t>
            </a:r>
            <a:endParaRPr lang="ru-RU" sz="2400" dirty="0"/>
          </a:p>
        </p:txBody>
      </p:sp>
      <p:pic>
        <p:nvPicPr>
          <p:cNvPr id="9" name="Содержимое 8" descr="J:\неделя психологии 2022\фото на неделе\фото четверг\IMG_20221201_10553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828800"/>
            <a:ext cx="45720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J:\неделя психологии 2022\фото на неделе\фото четверг\IMG_20221201_105536_1.jpg"/>
          <p:cNvPicPr/>
          <p:nvPr/>
        </p:nvPicPr>
        <p:blipFill>
          <a:blip r:embed="rId3" cstate="print"/>
          <a:srcRect l="27900" t="13682" r="20631" b="-1478"/>
          <a:stretch>
            <a:fillRect/>
          </a:stretch>
        </p:blipFill>
        <p:spPr bwMode="auto">
          <a:xfrm>
            <a:off x="6781800" y="1371600"/>
            <a:ext cx="1752600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 descr="J:\неделя психологии 2022\фото на неделе\фото четверг\IMG_20221201_105542_1.jpg"/>
          <p:cNvPicPr/>
          <p:nvPr/>
        </p:nvPicPr>
        <p:blipFill>
          <a:blip r:embed="rId4" cstate="print"/>
          <a:srcRect l="31427" t="14538" r="33902" b="6788"/>
          <a:stretch>
            <a:fillRect/>
          </a:stretch>
        </p:blipFill>
        <p:spPr bwMode="auto">
          <a:xfrm>
            <a:off x="6781800" y="2743200"/>
            <a:ext cx="1676400" cy="2171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Рисунок 11" descr="J:\неделя психологии 2022\фото на неделе\фото четверг\IMG_20221201_105548_1.jpg"/>
          <p:cNvPicPr/>
          <p:nvPr/>
        </p:nvPicPr>
        <p:blipFill>
          <a:blip r:embed="rId5" cstate="print"/>
          <a:srcRect l="28060" t="6556" r="27398" b="5647"/>
          <a:stretch>
            <a:fillRect/>
          </a:stretch>
        </p:blipFill>
        <p:spPr bwMode="auto">
          <a:xfrm>
            <a:off x="4953000" y="4191000"/>
            <a:ext cx="1942976" cy="2152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Рисунок 12" descr="J:\неделя психологии 2022\фото на неделе\фото четверг\IMG_20221201_105600_1.jpg"/>
          <p:cNvPicPr/>
          <p:nvPr/>
        </p:nvPicPr>
        <p:blipFill>
          <a:blip r:embed="rId6" cstate="print"/>
          <a:srcRect l="18439" t="27080" r="4701" b="32158"/>
          <a:stretch>
            <a:fillRect/>
          </a:stretch>
        </p:blipFill>
        <p:spPr bwMode="auto">
          <a:xfrm rot="16200000">
            <a:off x="3681413" y="4776787"/>
            <a:ext cx="2057400" cy="1190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Рисунок 13" descr="J:\неделя психологии 2022\фото на неделе\фото четверг\IMG_20221201_105620_1.jpg"/>
          <p:cNvPicPr/>
          <p:nvPr/>
        </p:nvPicPr>
        <p:blipFill>
          <a:blip r:embed="rId7" cstate="print"/>
          <a:srcRect l="18920" t="8837" r="23677" b="10494"/>
          <a:stretch>
            <a:fillRect/>
          </a:stretch>
        </p:blipFill>
        <p:spPr bwMode="auto">
          <a:xfrm>
            <a:off x="1905000" y="4267200"/>
            <a:ext cx="2217743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Рисунок 14" descr="J:\неделя психологии 2022\фото на неделе\фото четверг\IMG_20221201_105647.jpg"/>
          <p:cNvPicPr/>
          <p:nvPr/>
        </p:nvPicPr>
        <p:blipFill>
          <a:blip r:embed="rId8" cstate="print"/>
          <a:srcRect t="15509" r="10048" b="7845"/>
          <a:stretch>
            <a:fillRect/>
          </a:stretch>
        </p:blipFill>
        <p:spPr bwMode="auto">
          <a:xfrm>
            <a:off x="685800" y="3276600"/>
            <a:ext cx="1600200" cy="2126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Акция «Предновогодние предсказания» 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J:\неделя психологии 2022\фото на неделе\фото четверг\IMG_20221201_122010.jpg"/>
          <p:cNvPicPr>
            <a:picLocks noGrp="1"/>
          </p:cNvPicPr>
          <p:nvPr>
            <p:ph idx="1"/>
          </p:nvPr>
        </p:nvPicPr>
        <p:blipFill>
          <a:blip r:embed="rId2" cstate="print"/>
          <a:srcRect l="16034" b="-53"/>
          <a:stretch>
            <a:fillRect/>
          </a:stretch>
        </p:blipFill>
        <p:spPr bwMode="auto">
          <a:xfrm rot="204816">
            <a:off x="1966233" y="1260014"/>
            <a:ext cx="6633287" cy="4813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s://i.pinimg.com/originals/ce/d3/fa/ced3fa25d05061b2c3542aa22f4e22c0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39777">
            <a:off x="356816" y="977797"/>
            <a:ext cx="1652627" cy="154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thumbs.dreamstime.com/b/dove-230265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152400"/>
            <a:ext cx="173161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Акция «Голуби»</a:t>
            </a:r>
            <a:endParaRPr lang="ru-RU" dirty="0"/>
          </a:p>
        </p:txBody>
      </p:sp>
      <p:pic>
        <p:nvPicPr>
          <p:cNvPr id="4" name="Содержимое 3" descr="J:\неделя психологии 2022\фото на неделе\гр №13\IMG_20221128_103425.jpg"/>
          <p:cNvPicPr>
            <a:picLocks noGrp="1"/>
          </p:cNvPicPr>
          <p:nvPr>
            <p:ph idx="1"/>
          </p:nvPr>
        </p:nvPicPr>
        <p:blipFill>
          <a:blip r:embed="rId3" cstate="print"/>
          <a:srcRect r="3437" b="8961"/>
          <a:stretch>
            <a:fillRect/>
          </a:stretch>
        </p:blipFill>
        <p:spPr bwMode="auto">
          <a:xfrm rot="21025160">
            <a:off x="815010" y="1717153"/>
            <a:ext cx="2700330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C:\Users\User\Desktop\фото на неделе\IMG_20221128_092251.jpg"/>
          <p:cNvPicPr>
            <a:picLocks/>
          </p:cNvPicPr>
          <p:nvPr/>
        </p:nvPicPr>
        <p:blipFill>
          <a:blip r:embed="rId4" cstate="print"/>
          <a:srcRect l="13629" t="3367" r="3032"/>
          <a:stretch>
            <a:fillRect/>
          </a:stretch>
        </p:blipFill>
        <p:spPr bwMode="auto">
          <a:xfrm rot="437590">
            <a:off x="3547492" y="1977098"/>
            <a:ext cx="4953000" cy="3382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400800" y="5715000"/>
            <a:ext cx="117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Группа №7</a:t>
            </a: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3200" y="6172200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Группа №13</a:t>
            </a: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Акция «Предновогодние предсказания» </a:t>
            </a:r>
            <a:endParaRPr lang="ru-RU" sz="3200" dirty="0"/>
          </a:p>
        </p:txBody>
      </p:sp>
      <p:pic>
        <p:nvPicPr>
          <p:cNvPr id="4" name="Содержимое 3" descr="C:\Users\User\Desktop\камера\IMG_20221202_112405.jpg"/>
          <p:cNvPicPr>
            <a:picLocks noGrp="1"/>
          </p:cNvPicPr>
          <p:nvPr>
            <p:ph idx="1"/>
          </p:nvPr>
        </p:nvPicPr>
        <p:blipFill>
          <a:blip r:embed="rId2" cstate="print"/>
          <a:srcRect l="17638" t="10262" r="16943" b="1371"/>
          <a:stretch>
            <a:fillRect/>
          </a:stretch>
        </p:blipFill>
        <p:spPr bwMode="auto">
          <a:xfrm rot="21025515">
            <a:off x="3706032" y="2505259"/>
            <a:ext cx="4781333" cy="3731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Desktop\камера\IMG_20221202_112509.jpg"/>
          <p:cNvPicPr/>
          <p:nvPr/>
        </p:nvPicPr>
        <p:blipFill>
          <a:blip r:embed="rId3" cstate="print"/>
          <a:srcRect l="2886" t="1709"/>
          <a:stretch>
            <a:fillRect/>
          </a:stretch>
        </p:blipFill>
        <p:spPr bwMode="auto">
          <a:xfrm rot="516442">
            <a:off x="497418" y="1174281"/>
            <a:ext cx="4531910" cy="2915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s://i.pinimg.com/originals/ce/d3/fa/ced3fa25d05061b2c3542aa22f4e22c0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421" y="4348540"/>
            <a:ext cx="2022604" cy="21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74516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Пятница (02.12)</a:t>
            </a:r>
            <a:endParaRPr lang="ru-RU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«Знакомьтесь </a:t>
            </a:r>
            <a:r>
              <a:rPr lang="ru-RU" b="1" dirty="0" err="1" smtClean="0">
                <a:solidFill>
                  <a:srgbClr val="002060"/>
                </a:solidFill>
                <a:latin typeface="Monotype Corsiva" pitchFamily="66" charset="0"/>
              </a:rPr>
              <a:t>смехотерапия</a:t>
            </a: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»</a:t>
            </a:r>
            <a:endParaRPr lang="ru-RU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(Поделись улыбкою своей…!)</a:t>
            </a:r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https://drasler.ru/wp-content/uploads/2019/05/%D0%A0%D0%B0%D0%B4%D0%BE%D1%81%D1%82%D0%BD%D0%BE%D0%B5-%D1%81%D0%BE%D0%BB%D0%BD%D1%86%D0%B5-%D1%80%D0%B8%D1%81%D1%83%D0%BD%D0%BA%D0%B8-%D0%B4%D0%BB%D1%8F-%D0%B4%D0%B5%D1%82%D0%B5%D0%B9-0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209800"/>
            <a:ext cx="4033908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Акция «Эмблема</a:t>
            </a:r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» </a:t>
            </a:r>
            <a:b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Весь день педагоги носят эмблему весёлого смайлика </a:t>
            </a:r>
            <a:endParaRPr lang="ru-RU" sz="28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C:\Users\User\Desktop\вайбер\IMG-346fe1311fa17ccfc3b43592ac74cd35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295400"/>
            <a:ext cx="6263217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800600" y="6096000"/>
            <a:ext cx="160563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755" marR="7175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Группа №17</a:t>
            </a:r>
            <a:endParaRPr lang="ru-RU" dirty="0">
              <a:ea typeface="Calibri"/>
              <a:cs typeface="Times New Roman"/>
            </a:endParaRPr>
          </a:p>
        </p:txBody>
      </p:sp>
      <p:pic>
        <p:nvPicPr>
          <p:cNvPr id="6" name="Рисунок 5" descr="https://drasler.ru/wp-content/uploads/2019/05/%D0%A0%D0%B0%D0%B4%D0%BE%D1%81%D1%82%D0%BD%D0%BE%D0%B5-%D1%81%D0%BE%D0%BB%D0%BD%D1%86%D0%B5-%D1%80%D0%B8%D1%81%D1%83%D0%BD%D0%BA%D0%B8-%D0%B4%D0%BB%D1%8F-%D0%B4%D0%B5%D1%82%D0%B5%D0%B9-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1905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all-t-shirts.ru/goods_images/ru105015II000f8ee1cb2b494aa6d695e2c7255b823f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17526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Акция «Эмблема</a:t>
            </a:r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» </a:t>
            </a:r>
            <a:b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Весь день педагоги носят эмблему весёлого смайлика </a:t>
            </a:r>
            <a:endParaRPr lang="ru-RU" sz="2800" dirty="0"/>
          </a:p>
        </p:txBody>
      </p:sp>
      <p:pic>
        <p:nvPicPr>
          <p:cNvPr id="5" name="Рисунок 4" descr="C:\Users\User\Desktop\камера\IMG_20221202_105158.jpg"/>
          <p:cNvPicPr/>
          <p:nvPr/>
        </p:nvPicPr>
        <p:blipFill>
          <a:blip r:embed="rId3" cstate="print"/>
          <a:srcRect t="-631"/>
          <a:stretch>
            <a:fillRect/>
          </a:stretch>
        </p:blipFill>
        <p:spPr bwMode="auto">
          <a:xfrm rot="197820">
            <a:off x="3237493" y="1819399"/>
            <a:ext cx="2438400" cy="4010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\Desktop\камера\IMG_20221202_1052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67751">
            <a:off x="5813862" y="1792104"/>
            <a:ext cx="2418875" cy="4418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User\Desktop\камера\IMG_20221202_1109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69237">
            <a:off x="860613" y="1887609"/>
            <a:ext cx="2379952" cy="3981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Акция «Эмблема</a:t>
            </a:r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» </a:t>
            </a:r>
            <a:b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Весь день педагоги носят эмблему весёлого смайлика </a:t>
            </a:r>
            <a:endParaRPr lang="ru-RU" sz="2800" dirty="0"/>
          </a:p>
        </p:txBody>
      </p:sp>
      <p:pic>
        <p:nvPicPr>
          <p:cNvPr id="4" name="Содержимое 3" descr="C:\Users\User\Desktop\камера\IMG_20221202_11424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254049">
            <a:off x="3649907" y="1792833"/>
            <a:ext cx="2545854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Desktop\камера\IMG_20221202_114616_1.jpg"/>
          <p:cNvPicPr/>
          <p:nvPr/>
        </p:nvPicPr>
        <p:blipFill>
          <a:blip r:embed="rId3" cstate="print"/>
          <a:srcRect t="6841" r="5565" b="34406"/>
          <a:stretch>
            <a:fillRect/>
          </a:stretch>
        </p:blipFill>
        <p:spPr bwMode="auto">
          <a:xfrm rot="512034">
            <a:off x="5833228" y="1706276"/>
            <a:ext cx="26670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3" descr="C:\Users\User\Desktop\камера\IMG_20221202_104629_1.jpg"/>
          <p:cNvPicPr>
            <a:picLocks/>
          </p:cNvPicPr>
          <p:nvPr/>
        </p:nvPicPr>
        <p:blipFill>
          <a:blip r:embed="rId4" cstate="print"/>
          <a:srcRect b="53293"/>
          <a:stretch>
            <a:fillRect/>
          </a:stretch>
        </p:blipFill>
        <p:spPr bwMode="auto">
          <a:xfrm rot="20547642">
            <a:off x="821838" y="3949365"/>
            <a:ext cx="2804061" cy="2346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User\Desktop\камера\IMG_20221202_115159_1.jpg"/>
          <p:cNvPicPr/>
          <p:nvPr/>
        </p:nvPicPr>
        <p:blipFill>
          <a:blip r:embed="rId5" cstate="print"/>
          <a:srcRect t="3210" r="5825" b="33457"/>
          <a:stretch>
            <a:fillRect/>
          </a:stretch>
        </p:blipFill>
        <p:spPr bwMode="auto">
          <a:xfrm rot="531308">
            <a:off x="990600" y="1371600"/>
            <a:ext cx="2419350" cy="263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https://all-t-shirts.ru/goods_images/ru105015II000f8ee1cb2b494aa6d695e2c7255b823f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28600"/>
            <a:ext cx="17526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Рисуночный тест «Нарисуй себя»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 (на выявление уровня самооценки ребенка),группа №19</a:t>
            </a:r>
            <a:endParaRPr lang="ru-RU" sz="2800" dirty="0"/>
          </a:p>
        </p:txBody>
      </p:sp>
      <p:pic>
        <p:nvPicPr>
          <p:cNvPr id="2050" name="Picture 2" descr="C:\Users\User\Desktop\камера\IMG_20221202_0909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6404">
            <a:off x="510786" y="1317394"/>
            <a:ext cx="4114799" cy="231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Desktop\камера\IMG_20221202_0909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50679">
            <a:off x="4499973" y="2592669"/>
            <a:ext cx="4321175" cy="2363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\Desktop\камера\IMG_20221202_0910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40551">
            <a:off x="608717" y="3647030"/>
            <a:ext cx="4588933" cy="258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User\Desktop\телеграмм\-5211029863018905860_121.jpg"/>
          <p:cNvPicPr/>
          <p:nvPr/>
        </p:nvPicPr>
        <p:blipFill>
          <a:blip r:embed="rId2" cstate="print"/>
          <a:srcRect l="24372" t="27244"/>
          <a:stretch>
            <a:fillRect/>
          </a:stretch>
        </p:blipFill>
        <p:spPr bwMode="auto">
          <a:xfrm rot="777835">
            <a:off x="3204673" y="1391058"/>
            <a:ext cx="3245773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Поделись улыбкою своей…!</a:t>
            </a:r>
            <a:b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(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средняя группа №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8)</a:t>
            </a:r>
            <a:endParaRPr lang="ru-RU" sz="2400" dirty="0"/>
          </a:p>
        </p:txBody>
      </p:sp>
      <p:pic>
        <p:nvPicPr>
          <p:cNvPr id="4" name="Содержимое 3" descr="C:\Users\User\Desktop\телеграмм\-5211029863018905858_121.jpg"/>
          <p:cNvPicPr>
            <a:picLocks noGrp="1"/>
          </p:cNvPicPr>
          <p:nvPr>
            <p:ph idx="1"/>
          </p:nvPr>
        </p:nvPicPr>
        <p:blipFill>
          <a:blip r:embed="rId3" cstate="print"/>
          <a:srcRect t="30919" r="1678" b="13958"/>
          <a:stretch>
            <a:fillRect/>
          </a:stretch>
        </p:blipFill>
        <p:spPr bwMode="auto">
          <a:xfrm>
            <a:off x="4724400" y="3581400"/>
            <a:ext cx="4038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419600" y="63246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Продуктивная деятельность:</a:t>
            </a: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лепка 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«Клоуны»</a:t>
            </a:r>
            <a:endParaRPr lang="ru-RU" dirty="0"/>
          </a:p>
        </p:txBody>
      </p:sp>
      <p:pic>
        <p:nvPicPr>
          <p:cNvPr id="6" name="Рисунок 5" descr="C:\Users\User\Desktop\телеграмм\-5211029863018905859_1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85475">
            <a:off x="551459" y="1313460"/>
            <a:ext cx="3016250" cy="301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User\Desktop\телеграмм\-5211029863018905861_1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38128">
            <a:off x="1685050" y="3894851"/>
            <a:ext cx="2578100" cy="257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ttps://all-t-shirts.ru/goods_images/ru105015II000f8ee1cb2b494aa6d695e2c7255b823f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93916">
            <a:off x="6918792" y="467504"/>
            <a:ext cx="17526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Поделись улыбкою своей…!</a:t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(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подготовительная группа №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7)</a:t>
            </a:r>
            <a:endParaRPr lang="ru-RU" sz="2800" dirty="0"/>
          </a:p>
        </p:txBody>
      </p:sp>
      <p:pic>
        <p:nvPicPr>
          <p:cNvPr id="3074" name="Picture 2" descr="C:\Users\User\Desktop\камера\IMG_20221202_1053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734" r="7214" b="9085"/>
          <a:stretch>
            <a:fillRect/>
          </a:stretch>
        </p:blipFill>
        <p:spPr bwMode="auto">
          <a:xfrm>
            <a:off x="457200" y="1066800"/>
            <a:ext cx="1981200" cy="3195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Desktop\камера\IMG_20221202_105433.jpg"/>
          <p:cNvPicPr/>
          <p:nvPr/>
        </p:nvPicPr>
        <p:blipFill>
          <a:blip r:embed="rId3" cstate="print"/>
          <a:srcRect t="8933" r="2065" b="7436"/>
          <a:stretch>
            <a:fillRect/>
          </a:stretch>
        </p:blipFill>
        <p:spPr bwMode="auto">
          <a:xfrm rot="21161344">
            <a:off x="2405735" y="3321876"/>
            <a:ext cx="2114550" cy="3214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\Desktop\камера\IMG_20221202_105439_1.jpg"/>
          <p:cNvPicPr/>
          <p:nvPr/>
        </p:nvPicPr>
        <p:blipFill>
          <a:blip r:embed="rId4" cstate="print"/>
          <a:srcRect t="4834" b="6949"/>
          <a:stretch>
            <a:fillRect/>
          </a:stretch>
        </p:blipFill>
        <p:spPr bwMode="auto">
          <a:xfrm>
            <a:off x="4267200" y="1905000"/>
            <a:ext cx="19812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User\Desktop\камера\IMG_20221202_105445_1.jpg"/>
          <p:cNvPicPr/>
          <p:nvPr/>
        </p:nvPicPr>
        <p:blipFill>
          <a:blip r:embed="rId5" cstate="print"/>
          <a:srcRect t="9867" r="3409" b="7200"/>
          <a:stretch>
            <a:fillRect/>
          </a:stretch>
        </p:blipFill>
        <p:spPr bwMode="auto">
          <a:xfrm rot="464819">
            <a:off x="5677188" y="3470248"/>
            <a:ext cx="1943139" cy="296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User\Desktop\камера\IMG_20221202_105449_1.jpg"/>
          <p:cNvPicPr/>
          <p:nvPr/>
        </p:nvPicPr>
        <p:blipFill>
          <a:blip r:embed="rId6" cstate="print"/>
          <a:srcRect t="11970" r="6527" b="9227"/>
          <a:stretch>
            <a:fillRect/>
          </a:stretch>
        </p:blipFill>
        <p:spPr bwMode="auto">
          <a:xfrm rot="20726289">
            <a:off x="6594498" y="966345"/>
            <a:ext cx="2010053" cy="300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Monotype Corsiva" pitchFamily="66" charset="0"/>
              </a:rPr>
              <a:t>Эмблема</a:t>
            </a:r>
            <a:br>
              <a:rPr lang="ru-RU" sz="36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600" dirty="0" smtClean="0">
                <a:solidFill>
                  <a:srgbClr val="7030A0"/>
                </a:solidFill>
                <a:latin typeface="Monotype Corsiva" pitchFamily="66" charset="0"/>
              </a:rPr>
              <a:t>(группа №8)</a:t>
            </a:r>
            <a:endParaRPr lang="ru-RU" sz="36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J:\неделя психологии 2022\фото на неделе\гр 8\IMG_20221128_105617.jpg"/>
          <p:cNvPicPr>
            <a:picLocks noGrp="1"/>
          </p:cNvPicPr>
          <p:nvPr>
            <p:ph idx="1"/>
          </p:nvPr>
        </p:nvPicPr>
        <p:blipFill>
          <a:blip r:embed="rId2" cstate="print"/>
          <a:srcRect l="31595" t="11522" r="24446" b="17043"/>
          <a:stretch>
            <a:fillRect/>
          </a:stretch>
        </p:blipFill>
        <p:spPr bwMode="auto">
          <a:xfrm rot="20825122">
            <a:off x="262205" y="1104234"/>
            <a:ext cx="2680522" cy="26497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J:\неделя психологии 2022\фото на неделе\гр 8\IMG_20221128_1056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90149">
            <a:off x="819223" y="3690711"/>
            <a:ext cx="3264958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J:\неделя психологии 2022\фото на неделе\гр 8\-5197561227830740406_1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85304">
            <a:off x="4232222" y="1538779"/>
            <a:ext cx="4234710" cy="4847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«Эмблема группы»</a:t>
            </a:r>
            <a:b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4" name="Содержимое 3" descr="J:\неделя психологии 2022\фото на неделе\гр №10\IMG_20221128_095819.jpg"/>
          <p:cNvPicPr>
            <a:picLocks noGrp="1"/>
          </p:cNvPicPr>
          <p:nvPr>
            <p:ph idx="1"/>
          </p:nvPr>
        </p:nvPicPr>
        <p:blipFill>
          <a:blip r:embed="rId2" cstate="print"/>
          <a:srcRect l="1987" t="11735" r="10596" b="14318"/>
          <a:stretch>
            <a:fillRect/>
          </a:stretch>
        </p:blipFill>
        <p:spPr bwMode="auto">
          <a:xfrm rot="21148821">
            <a:off x="740407" y="1091866"/>
            <a:ext cx="3009601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905000" y="5943600"/>
          <a:ext cx="1295400" cy="630936"/>
        </p:xfrm>
        <a:graphic>
          <a:graphicData uri="http://schemas.openxmlformats.org/drawingml/2006/table">
            <a:tbl>
              <a:tblPr/>
              <a:tblGrid>
                <a:gridCol w="1295400"/>
              </a:tblGrid>
              <a:tr h="304800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Группа №10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" name="Рисунок 5" descr="F:\неделя психологии 2022\фото на неделе\фото вторник\гр 9\IMG_20221129_081207.jpg"/>
          <p:cNvPicPr/>
          <p:nvPr/>
        </p:nvPicPr>
        <p:blipFill>
          <a:blip r:embed="rId3" cstate="print"/>
          <a:srcRect l="24634" r="14634" b="3307"/>
          <a:stretch>
            <a:fillRect/>
          </a:stretch>
        </p:blipFill>
        <p:spPr bwMode="auto">
          <a:xfrm>
            <a:off x="4648200" y="990600"/>
            <a:ext cx="3657600" cy="3581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486400" y="5334000"/>
            <a:ext cx="1490215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755" marR="7175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Группа №9</a:t>
            </a:r>
            <a:endParaRPr lang="ru-RU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s://thumbs.dreamstime.com/b/dove-230265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152400"/>
            <a:ext cx="1513508" cy="1443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Акция «Голуби»</a:t>
            </a:r>
            <a:endParaRPr lang="ru-RU" dirty="0"/>
          </a:p>
        </p:txBody>
      </p:sp>
      <p:pic>
        <p:nvPicPr>
          <p:cNvPr id="8" name="Содержимое 7" descr="J:\неделя психологии 2022\фото на неделе\фото среда\1 гр\-5204246477570948806_12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188747">
            <a:off x="766509" y="1614481"/>
            <a:ext cx="3038130" cy="4088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User\Desktop\вайбер\IMG-5d585e9f054a2bd2dae5352447595624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70477">
            <a:off x="3798479" y="1600420"/>
            <a:ext cx="47117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334000" y="5715000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</a:rPr>
              <a:t>Группа №12</a:t>
            </a:r>
            <a:endParaRPr lang="ru-RU" sz="24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00200" y="5943600"/>
            <a:ext cx="1507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</a:rPr>
              <a:t>Группа №1</a:t>
            </a:r>
            <a:endParaRPr lang="ru-RU" sz="24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«Эмблема группы»</a:t>
            </a:r>
            <a:b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4" name="Содержимое 3" descr="F:\неделя психологии 2022\фото на неделе\фото вторник\IMG_20221128_103318.jpg"/>
          <p:cNvPicPr>
            <a:picLocks noGrp="1"/>
          </p:cNvPicPr>
          <p:nvPr>
            <p:ph idx="1"/>
          </p:nvPr>
        </p:nvPicPr>
        <p:blipFill>
          <a:blip r:embed="rId2" cstate="print"/>
          <a:srcRect l="22448" r="20470" b="-53"/>
          <a:stretch>
            <a:fillRect/>
          </a:stretch>
        </p:blipFill>
        <p:spPr bwMode="auto">
          <a:xfrm>
            <a:off x="457200" y="1295400"/>
            <a:ext cx="4133274" cy="4068763"/>
          </a:xfrm>
          <a:prstGeom prst="ellipse">
            <a:avLst/>
          </a:prstGeom>
          <a:ln w="190500" cap="rnd">
            <a:solidFill>
              <a:srgbClr val="FFC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914400" y="5867400"/>
            <a:ext cx="167640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7175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Группа №13</a:t>
            </a:r>
            <a:endParaRPr lang="ru-RU" dirty="0">
              <a:ea typeface="Calibri"/>
              <a:cs typeface="Times New Roman"/>
            </a:endParaRPr>
          </a:p>
        </p:txBody>
      </p:sp>
      <p:pic>
        <p:nvPicPr>
          <p:cNvPr id="6" name="Рисунок 5" descr="J:\неделя психологии 2022\фото на неделе\фото четверг\IMG_20221201_105902.jpg"/>
          <p:cNvPicPr/>
          <p:nvPr/>
        </p:nvPicPr>
        <p:blipFill>
          <a:blip r:embed="rId3" cstate="print"/>
          <a:srcRect l="7307" r="5880" b="2756"/>
          <a:stretch>
            <a:fillRect/>
          </a:stretch>
        </p:blipFill>
        <p:spPr bwMode="auto">
          <a:xfrm>
            <a:off x="4800600" y="1676400"/>
            <a:ext cx="3810635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620308" y="5334000"/>
            <a:ext cx="1490215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755" marR="7175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Группа №5</a:t>
            </a:r>
            <a:endParaRPr lang="ru-RU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«Эмблема группы»</a:t>
            </a:r>
            <a:b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4" name="Содержимое 3" descr="C:\Users\User\Desktop\вайбер\IMG-fb2e3f955cd2e8d62ba6564346b0625b-V.jpg"/>
          <p:cNvPicPr>
            <a:picLocks noGrp="1"/>
          </p:cNvPicPr>
          <p:nvPr>
            <p:ph idx="1"/>
          </p:nvPr>
        </p:nvPicPr>
        <p:blipFill>
          <a:blip r:embed="rId2" cstate="print"/>
          <a:srcRect l="7960" t="3522" r="4462" b="7180"/>
          <a:stretch>
            <a:fillRect/>
          </a:stretch>
        </p:blipFill>
        <p:spPr bwMode="auto">
          <a:xfrm>
            <a:off x="914400" y="990600"/>
            <a:ext cx="4255345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562600" y="5867400"/>
            <a:ext cx="160563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755" marR="7175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Группа №17</a:t>
            </a:r>
            <a:endParaRPr lang="ru-RU" dirty="0">
              <a:ea typeface="Calibri"/>
              <a:cs typeface="Times New Roman"/>
            </a:endParaRPr>
          </a:p>
        </p:txBody>
      </p:sp>
      <p:pic>
        <p:nvPicPr>
          <p:cNvPr id="6" name="Рисунок 5" descr="https://all-t-shirts.ru/goods_images/ru105015II000f8ee1cb2b494aa6d695e2c7255b823f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33542">
            <a:off x="6705600" y="990600"/>
            <a:ext cx="17526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«Эмблема группы»</a:t>
            </a:r>
            <a:b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4" name="Содержимое 3" descr="C:\Users\User\Desktop\вайбер\IMG-16aa2d065646139a38584d3797d4bd8e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90600"/>
            <a:ext cx="65532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581400" y="6172200"/>
            <a:ext cx="160563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755" marR="7175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Группа №12</a:t>
            </a:r>
            <a:endParaRPr lang="ru-RU" dirty="0"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Семейные творческие работы</a:t>
            </a:r>
            <a:b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«Рецепты счастья»</a:t>
            </a:r>
            <a:endParaRPr lang="ru-RU" sz="3200" dirty="0"/>
          </a:p>
        </p:txBody>
      </p:sp>
      <p:pic>
        <p:nvPicPr>
          <p:cNvPr id="4" name="Содержимое 3" descr="J:\неделя психологии 2022\фото на неделе\фото среда\9 гр\IMG_20221130_142126.jpg"/>
          <p:cNvPicPr>
            <a:picLocks noGrp="1"/>
          </p:cNvPicPr>
          <p:nvPr>
            <p:ph idx="1"/>
          </p:nvPr>
        </p:nvPicPr>
        <p:blipFill>
          <a:blip r:embed="rId2" cstate="print"/>
          <a:srcRect l="1122" t="12714" b="18034"/>
          <a:stretch>
            <a:fillRect/>
          </a:stretch>
        </p:blipFill>
        <p:spPr bwMode="auto">
          <a:xfrm>
            <a:off x="1905000" y="1447800"/>
            <a:ext cx="38862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819400" y="6172200"/>
            <a:ext cx="1652055" cy="503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755" marR="71755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  <a:ea typeface="Times New Roman"/>
                <a:cs typeface="Times New Roman"/>
              </a:rPr>
              <a:t>Группа №9</a:t>
            </a:r>
            <a:endParaRPr lang="ru-RU" sz="2400" dirty="0">
              <a:latin typeface="Monotype Corsiva" pitchFamily="66" charset="0"/>
              <a:ea typeface="Calibri"/>
              <a:cs typeface="Times New Roman"/>
            </a:endParaRPr>
          </a:p>
        </p:txBody>
      </p:sp>
      <p:pic>
        <p:nvPicPr>
          <p:cNvPr id="7" name="Рисунок 6" descr="https://fs.znanio.ru/methodology/images/86/8f/868f510559797cf5cc4c98db5d17bcb486cf4d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20533">
            <a:off x="6172200" y="1066800"/>
            <a:ext cx="265290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all-t-shirts.ru/goods_images/ru105015II000f8ee1cb2b494aa6d695e2c7255b823f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35747">
            <a:off x="116628" y="125180"/>
            <a:ext cx="1492014" cy="1406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Семейные творческие работы</a:t>
            </a:r>
            <a:b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«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Смехотерапия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»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J:\неделя психологии 2022\фото на неделе\фото среда\9 гр\IMG_20221130_141930.jpg"/>
          <p:cNvPicPr>
            <a:picLocks noGrp="1"/>
          </p:cNvPicPr>
          <p:nvPr>
            <p:ph idx="1"/>
          </p:nvPr>
        </p:nvPicPr>
        <p:blipFill>
          <a:blip r:embed="rId3" cstate="print"/>
          <a:srcRect l="5131" r="2352"/>
          <a:stretch>
            <a:fillRect/>
          </a:stretch>
        </p:blipFill>
        <p:spPr bwMode="auto">
          <a:xfrm>
            <a:off x="1600200" y="1066800"/>
            <a:ext cx="7139263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114800" y="6172200"/>
            <a:ext cx="1652055" cy="503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755" marR="71755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  <a:ea typeface="Times New Roman"/>
                <a:cs typeface="Times New Roman"/>
              </a:rPr>
              <a:t>Группа №9</a:t>
            </a:r>
            <a:endParaRPr lang="ru-RU" sz="2400" dirty="0">
              <a:latin typeface="Monotype Corsiva" pitchFamily="66" charset="0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i.pinimg.com/originals/bc/a6/e0/bca6e0e43a6305925ab3673e70ecbf8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94511">
            <a:off x="7338532" y="1008917"/>
            <a:ext cx="1709060" cy="173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Совместная творческая работа группы №17 «Птица счастья», </a:t>
            </a: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высказывания детей «Что такое счастье?»</a:t>
            </a:r>
            <a:endParaRPr lang="ru-RU" sz="28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C:\Users\User\Desktop\вайбер\IMG-e6fdcc0000e85a22052a0d865f61599f-V.jpg"/>
          <p:cNvPicPr>
            <a:picLocks noGrp="1"/>
          </p:cNvPicPr>
          <p:nvPr>
            <p:ph idx="1"/>
          </p:nvPr>
        </p:nvPicPr>
        <p:blipFill>
          <a:blip r:embed="rId3" cstate="print"/>
          <a:srcRect l="5772" t="4915" r="3635" b="10897"/>
          <a:stretch>
            <a:fillRect/>
          </a:stretch>
        </p:blipFill>
        <p:spPr bwMode="auto">
          <a:xfrm>
            <a:off x="457200" y="1447800"/>
            <a:ext cx="6828265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Коллаж «Силуэт улыбки»- творческая коллективная работа педагогов корпуса «Солнышко»</a:t>
            </a:r>
            <a:endParaRPr lang="ru-RU" sz="28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C:\Users\User\Desktop\камера\IMG_20221202_080809.jpg"/>
          <p:cNvPicPr>
            <a:picLocks noGrp="1"/>
          </p:cNvPicPr>
          <p:nvPr>
            <p:ph idx="1"/>
          </p:nvPr>
        </p:nvPicPr>
        <p:blipFill>
          <a:blip r:embed="rId2" cstate="print"/>
          <a:srcRect l="4329" r="1979" b="-53"/>
          <a:stretch>
            <a:fillRect/>
          </a:stretch>
        </p:blipFill>
        <p:spPr bwMode="auto">
          <a:xfrm>
            <a:off x="804694" y="1600200"/>
            <a:ext cx="7534611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Психодиагностика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на Неделе психологии</a:t>
            </a: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https://wiki.udmteach.ru/images/6/66/Sov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981200"/>
            <a:ext cx="4114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Рисуночный тест «Нарисуй себя»</a:t>
            </a:r>
            <a:b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700" dirty="0" smtClean="0">
                <a:latin typeface="Monotype Corsiva" pitchFamily="66" charset="0"/>
              </a:rPr>
              <a:t> Авторы -А. М. Прихожан и З. </a:t>
            </a:r>
            <a:r>
              <a:rPr lang="ru-RU" sz="2700" dirty="0" err="1" smtClean="0">
                <a:latin typeface="Monotype Corsiva" pitchFamily="66" charset="0"/>
              </a:rPr>
              <a:t>Василяускайте</a:t>
            </a: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Тест направлен </a:t>
            </a:r>
            <a:r>
              <a:rPr lang="ru-RU" sz="2400" dirty="0" smtClean="0">
                <a:solidFill>
                  <a:srgbClr val="C00000"/>
                </a:solidFill>
                <a:latin typeface="Monotype Corsiva" pitchFamily="66" charset="0"/>
              </a:rPr>
              <a:t>на выявление уровня самооценки ребенка. 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</a:rPr>
              <a:t>Обследуемые:</a:t>
            </a:r>
            <a:r>
              <a:rPr lang="ru-RU" sz="2400" dirty="0" smtClean="0">
                <a:latin typeface="Monotype Corsiva" pitchFamily="66" charset="0"/>
              </a:rPr>
              <a:t> дети подготовительных групп в количестве  </a:t>
            </a:r>
            <a:r>
              <a:rPr lang="ru-RU" sz="2400" dirty="0" smtClean="0">
                <a:solidFill>
                  <a:srgbClr val="C00000"/>
                </a:solidFill>
                <a:latin typeface="Monotype Corsiva" pitchFamily="66" charset="0"/>
              </a:rPr>
              <a:t>43  человек</a:t>
            </a:r>
          </a:p>
          <a:p>
            <a:endParaRPr lang="ru-RU" sz="2400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sz="2400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sz="2400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sz="2400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Заключение:</a:t>
            </a:r>
            <a:r>
              <a:rPr lang="ru-RU" sz="2400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по результатам обследования выяснилось, что: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Завышенная самооценка – </a:t>
            </a: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11 детей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Адекватная самооценка – 24 ребёнка</a:t>
            </a:r>
          </a:p>
          <a:p>
            <a:r>
              <a:rPr lang="ru-RU" sz="2400" dirty="0" smtClean="0">
                <a:latin typeface="Monotype Corsiva" pitchFamily="66" charset="0"/>
              </a:rPr>
              <a:t>Заниженная самооценка </a:t>
            </a: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– 8 человек</a:t>
            </a:r>
          </a:p>
          <a:p>
            <a:endParaRPr lang="ru-RU" sz="2400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https://fsd.multiurok.ru/html/2018/01/21/s_5a642457aef3c/804626_19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438400"/>
            <a:ext cx="35814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fsd.multiurok.ru/html/2018/01/21/s_5a642457aef3c/804626_20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133600"/>
            <a:ext cx="214312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C:\Users\МДОУ 23\Desktop\IMG_20221129_132439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02983">
            <a:off x="1704287" y="3127326"/>
            <a:ext cx="3064841" cy="1926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J:\неделя психологии 2022\фото на неделе\фото четверг\IMG_20221201_092746_1.jpg"/>
          <p:cNvPicPr/>
          <p:nvPr/>
        </p:nvPicPr>
        <p:blipFill>
          <a:blip r:embed="rId3" cstate="print"/>
          <a:srcRect l="12026" t="11402" r="8973" b="-53"/>
          <a:stretch>
            <a:fillRect/>
          </a:stretch>
        </p:blipFill>
        <p:spPr bwMode="auto">
          <a:xfrm rot="20939001">
            <a:off x="5320565" y="4197768"/>
            <a:ext cx="2998667" cy="174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Рисуночный тест «Красивый рисунок» </a:t>
            </a:r>
            <a:b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700" dirty="0" smtClean="0">
                <a:latin typeface="Monotype Corsiva" pitchFamily="66" charset="0"/>
              </a:rPr>
              <a:t>Авторы - Л.А. </a:t>
            </a:r>
            <a:r>
              <a:rPr lang="ru-RU" sz="2700" dirty="0" err="1" smtClean="0">
                <a:latin typeface="Monotype Corsiva" pitchFamily="66" charset="0"/>
              </a:rPr>
              <a:t>Венгер</a:t>
            </a:r>
            <a:r>
              <a:rPr lang="ru-RU" sz="2700" dirty="0" smtClean="0">
                <a:latin typeface="Monotype Corsiva" pitchFamily="66" charset="0"/>
              </a:rPr>
              <a:t>, Г. А. </a:t>
            </a:r>
            <a:r>
              <a:rPr lang="ru-RU" sz="2700" dirty="0" err="1" smtClean="0">
                <a:latin typeface="Monotype Corsiva" pitchFamily="66" charset="0"/>
              </a:rPr>
              <a:t>Цукерман</a:t>
            </a:r>
            <a:r>
              <a:rPr lang="ru-RU" sz="2700" dirty="0" smtClean="0">
                <a:latin typeface="Monotype Corsiva" pitchFamily="66" charset="0"/>
              </a:rPr>
              <a:t/>
            </a:r>
            <a:br>
              <a:rPr lang="ru-RU" sz="2700" dirty="0" smtClean="0"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Monotype Corsiva" pitchFamily="66" charset="0"/>
              </a:rPr>
              <a:t>Тест направлен </a:t>
            </a:r>
            <a:r>
              <a:rPr lang="ru-RU" sz="2400" dirty="0" smtClean="0">
                <a:solidFill>
                  <a:srgbClr val="C00000"/>
                </a:solidFill>
                <a:latin typeface="Monotype Corsiva" pitchFamily="66" charset="0"/>
              </a:rPr>
              <a:t>на определение </a:t>
            </a:r>
            <a:r>
              <a:rPr lang="ru-RU" sz="2400" dirty="0" err="1" smtClean="0">
                <a:solidFill>
                  <a:srgbClr val="C00000"/>
                </a:solidFill>
                <a:latin typeface="Monotype Corsiva" pitchFamily="66" charset="0"/>
              </a:rPr>
              <a:t>психо-эмоционального</a:t>
            </a:r>
            <a:r>
              <a:rPr lang="ru-RU" sz="2400" dirty="0" smtClean="0">
                <a:solidFill>
                  <a:srgbClr val="C00000"/>
                </a:solidFill>
                <a:latin typeface="Monotype Corsiva" pitchFamily="66" charset="0"/>
              </a:rPr>
              <a:t> состояния ребёнка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</a:rPr>
              <a:t>Обследуемые:</a:t>
            </a:r>
            <a:r>
              <a:rPr lang="ru-RU" sz="2400" dirty="0" smtClean="0">
                <a:latin typeface="Monotype Corsiva" pitchFamily="66" charset="0"/>
              </a:rPr>
              <a:t> дети средних  групп в количестве  </a:t>
            </a:r>
            <a:r>
              <a:rPr lang="ru-RU" sz="2400" dirty="0" smtClean="0">
                <a:solidFill>
                  <a:srgbClr val="C00000"/>
                </a:solidFill>
                <a:latin typeface="Monotype Corsiva" pitchFamily="66" charset="0"/>
              </a:rPr>
              <a:t>36  человек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Monotype Corsiva" pitchFamily="66" charset="0"/>
              </a:rPr>
              <a:t>Заключение:</a:t>
            </a:r>
          </a:p>
          <a:p>
            <a:r>
              <a:rPr lang="ru-RU" sz="2000" dirty="0" smtClean="0">
                <a:latin typeface="Monotype Corsiva" pitchFamily="66" charset="0"/>
              </a:rPr>
              <a:t>понижение общего уровня активности, легкие депрессивные признаки поведения наблюдаются у </a:t>
            </a:r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2 детей</a:t>
            </a:r>
          </a:p>
          <a:p>
            <a:r>
              <a:rPr lang="ru-RU" sz="2000" dirty="0" smtClean="0">
                <a:latin typeface="Monotype Corsiva" pitchFamily="66" charset="0"/>
              </a:rPr>
              <a:t>высокая чувствительность к окружающему его эмоциональному фону (ребенок остро реагирует на любые события и подолгу их “пережевывает” в себе), повышенная тревожность, неуверенность в самом себе  - </a:t>
            </a:r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2 детей</a:t>
            </a:r>
          </a:p>
          <a:p>
            <a:r>
              <a:rPr lang="ru-RU" sz="2000" dirty="0" smtClean="0">
                <a:latin typeface="Monotype Corsiva" pitchFamily="66" charset="0"/>
              </a:rPr>
              <a:t>в рисунке преобладают чистые и яркие цвета в разумном сочетании, без выраженного преобладании какого-то одного цвета над другим- </a:t>
            </a:r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32 ребёнка</a:t>
            </a:r>
          </a:p>
          <a:p>
            <a:endParaRPr lang="ru-RU" sz="2400" dirty="0" smtClean="0"/>
          </a:p>
          <a:p>
            <a:endParaRPr lang="ru-RU" sz="2400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sz="24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Акция «Голуби»</a:t>
            </a:r>
            <a:endParaRPr lang="ru-RU" dirty="0"/>
          </a:p>
        </p:txBody>
      </p:sp>
      <p:pic>
        <p:nvPicPr>
          <p:cNvPr id="4" name="Содержимое 3" descr="C:\Users\User\Desktop\камера\IMG_20221202_11435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76400"/>
            <a:ext cx="6537678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s://thumbs.dreamstime.com/b/dove-230265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152400"/>
            <a:ext cx="1513508" cy="1443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esktop\вайбер\IMG-58cfbdc16cee8e8067d6da16edec6a80-V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318781">
            <a:off x="4226301" y="1697452"/>
            <a:ext cx="4038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  <a:t>Анкета для родителей средней группы </a:t>
            </a:r>
            <a:br>
              <a:rPr lang="ru-RU" sz="3600" b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600" dirty="0" smtClean="0">
                <a:solidFill>
                  <a:srgbClr val="7030A0"/>
                </a:solidFill>
                <a:latin typeface="Monotype Corsiva" pitchFamily="66" charset="0"/>
              </a:rPr>
              <a:t>«Моя семья»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1143000"/>
            <a:ext cx="4572000" cy="52578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4800" b="1" dirty="0" smtClean="0"/>
              <a:t>                        </a:t>
            </a:r>
            <a:r>
              <a:rPr lang="ru-RU" sz="4800" b="1" dirty="0" smtClean="0">
                <a:latin typeface="Monotype Corsiva" pitchFamily="66" charset="0"/>
              </a:rPr>
              <a:t>АНКЕТА по теме: </a:t>
            </a:r>
            <a:r>
              <a:rPr lang="ru-RU" sz="4800" b="1" u="sng" dirty="0" smtClean="0">
                <a:latin typeface="Monotype Corsiva" pitchFamily="66" charset="0"/>
              </a:rPr>
              <a:t>«Моя семья».</a:t>
            </a:r>
            <a:endParaRPr lang="ru-RU" sz="4800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4800" dirty="0" smtClean="0"/>
              <a:t>          </a:t>
            </a:r>
            <a:r>
              <a:rPr lang="ru-RU" sz="4800" dirty="0" smtClean="0">
                <a:latin typeface="Monotype Corsiva" pitchFamily="66" charset="0"/>
              </a:rPr>
              <a:t>Уважаемые родители, поразмышляйте над вопросами предлагаемой анкеты.</a:t>
            </a:r>
          </a:p>
          <a:p>
            <a:r>
              <a:rPr lang="ru-RU" sz="4800" dirty="0" smtClean="0">
                <a:latin typeface="Monotype Corsiva" pitchFamily="66" charset="0"/>
              </a:rPr>
              <a:t>1.Продолжите предложение: Семья – это </a:t>
            </a:r>
          </a:p>
          <a:p>
            <a:r>
              <a:rPr lang="ru-RU" sz="4800" dirty="0" smtClean="0">
                <a:latin typeface="Monotype Corsiva" pitchFamily="66" charset="0"/>
              </a:rPr>
              <a:t>2.Знает ли Ваш ребёнок, что такое семья?</a:t>
            </a:r>
          </a:p>
          <a:p>
            <a:r>
              <a:rPr lang="ru-RU" sz="4800" dirty="0" smtClean="0">
                <a:latin typeface="Monotype Corsiva" pitchFamily="66" charset="0"/>
              </a:rPr>
              <a:t>3.Знает ли Ваш ребёнок, кто является членами семьи, их имена, отчества, фамилии? _</a:t>
            </a:r>
          </a:p>
          <a:p>
            <a:r>
              <a:rPr lang="ru-RU" sz="4800" dirty="0" smtClean="0">
                <a:latin typeface="Monotype Corsiva" pitchFamily="66" charset="0"/>
              </a:rPr>
              <a:t>4. Продолжите предложение: Семейные традиции – это</a:t>
            </a:r>
          </a:p>
          <a:p>
            <a:r>
              <a:rPr lang="ru-RU" sz="4800" dirty="0" smtClean="0">
                <a:latin typeface="Monotype Corsiva" pitchFamily="66" charset="0"/>
              </a:rPr>
              <a:t>5.Есть ли в Вашей семье семейные традиции, </a:t>
            </a:r>
            <a:r>
              <a:rPr lang="ru-RU" sz="4800" dirty="0" err="1" smtClean="0">
                <a:latin typeface="Monotype Corsiva" pitchFamily="66" charset="0"/>
              </a:rPr>
              <a:t>какие?_______________________</a:t>
            </a:r>
            <a:endParaRPr lang="ru-RU" sz="4800" dirty="0" smtClean="0">
              <a:latin typeface="Monotype Corsiva" pitchFamily="66" charset="0"/>
            </a:endParaRPr>
          </a:p>
          <a:p>
            <a:r>
              <a:rPr lang="ru-RU" sz="4800" dirty="0" smtClean="0">
                <a:latin typeface="Monotype Corsiva" pitchFamily="66" charset="0"/>
              </a:rPr>
              <a:t>6. Продолжите предложение: Семейные ценности – это </a:t>
            </a:r>
          </a:p>
          <a:p>
            <a:r>
              <a:rPr lang="ru-RU" sz="4800" dirty="0" smtClean="0">
                <a:latin typeface="Monotype Corsiva" pitchFamily="66" charset="0"/>
              </a:rPr>
              <a:t>7. Хранят ли в Вашей семье фотографии? Есть ли семейный </a:t>
            </a:r>
            <a:r>
              <a:rPr lang="ru-RU" sz="4800" dirty="0" err="1" smtClean="0">
                <a:latin typeface="Monotype Corsiva" pitchFamily="66" charset="0"/>
              </a:rPr>
              <a:t>альбом?_______________</a:t>
            </a:r>
            <a:endParaRPr lang="ru-RU" sz="4800" dirty="0" smtClean="0">
              <a:latin typeface="Monotype Corsiva" pitchFamily="66" charset="0"/>
            </a:endParaRPr>
          </a:p>
          <a:p>
            <a:r>
              <a:rPr lang="ru-RU" sz="4800" dirty="0" smtClean="0">
                <a:latin typeface="Monotype Corsiva" pitchFamily="66" charset="0"/>
              </a:rPr>
              <a:t>8. Есть ли у Вас семейные реликвии? </a:t>
            </a:r>
            <a:r>
              <a:rPr lang="ru-RU" sz="4800" dirty="0" err="1" smtClean="0">
                <a:latin typeface="Monotype Corsiva" pitchFamily="66" charset="0"/>
              </a:rPr>
              <a:t>Какие?____________________________________</a:t>
            </a:r>
            <a:endParaRPr lang="ru-RU" sz="4800" dirty="0" smtClean="0">
              <a:latin typeface="Monotype Corsiva" pitchFamily="66" charset="0"/>
            </a:endParaRPr>
          </a:p>
          <a:p>
            <a:r>
              <a:rPr lang="ru-RU" sz="4800" dirty="0" smtClean="0">
                <a:latin typeface="Monotype Corsiva" pitchFamily="66" charset="0"/>
              </a:rPr>
              <a:t>9. Где и когда семья собирается </a:t>
            </a:r>
            <a:r>
              <a:rPr lang="ru-RU" sz="4800" dirty="0" err="1" smtClean="0">
                <a:latin typeface="Monotype Corsiva" pitchFamily="66" charset="0"/>
              </a:rPr>
              <a:t>вместе?_______________________________________</a:t>
            </a:r>
            <a:endParaRPr lang="ru-RU" sz="4800" dirty="0" smtClean="0">
              <a:latin typeface="Monotype Corsiva" pitchFamily="66" charset="0"/>
            </a:endParaRPr>
          </a:p>
          <a:p>
            <a:r>
              <a:rPr lang="ru-RU" sz="4800" dirty="0" smtClean="0">
                <a:latin typeface="Monotype Corsiva" pitchFamily="66" charset="0"/>
              </a:rPr>
              <a:t>10. Какие увлечения есть у членов Вашей семьи? </a:t>
            </a:r>
          </a:p>
          <a:p>
            <a:r>
              <a:rPr lang="ru-RU" sz="4800" dirty="0" smtClean="0">
                <a:latin typeface="Monotype Corsiva" pitchFamily="66" charset="0"/>
              </a:rPr>
              <a:t>11.Знает ли Ваш ребёнок профессии своих родителей, бабушек, дедушек?</a:t>
            </a:r>
          </a:p>
          <a:p>
            <a:r>
              <a:rPr lang="ru-RU" sz="4800" dirty="0" smtClean="0">
                <a:latin typeface="Monotype Corsiva" pitchFamily="66" charset="0"/>
              </a:rPr>
              <a:t>12.Организуется ли специально в Вашей семье деятельность ребёнка, какая?</a:t>
            </a:r>
          </a:p>
          <a:p>
            <a:r>
              <a:rPr lang="ru-RU" sz="4800" dirty="0" smtClean="0">
                <a:latin typeface="Monotype Corsiva" pitchFamily="66" charset="0"/>
              </a:rPr>
              <a:t>13. Знаете ли Вы о происхождении Вашей фамилии?</a:t>
            </a:r>
          </a:p>
          <a:p>
            <a:r>
              <a:rPr lang="ru-RU" sz="4800" dirty="0" smtClean="0">
                <a:latin typeface="Monotype Corsiva" pitchFamily="66" charset="0"/>
              </a:rPr>
              <a:t>14. Сколько поколений знаете? Сможете ли составить генеалогическое древо?</a:t>
            </a:r>
            <a:br>
              <a:rPr lang="ru-RU" sz="4800" dirty="0" smtClean="0">
                <a:latin typeface="Monotype Corsiva" pitchFamily="66" charset="0"/>
              </a:rPr>
            </a:br>
            <a:r>
              <a:rPr lang="ru-RU" sz="4800" dirty="0" smtClean="0">
                <a:latin typeface="Monotype Corsiva" pitchFamily="66" charset="0"/>
              </a:rPr>
              <a:t>15. Есть ли в Вашей семье неработающие взрослые, занимающиеся воспитанием Ваших </a:t>
            </a:r>
            <a:r>
              <a:rPr lang="ru-RU" sz="4800" dirty="0" err="1" smtClean="0">
                <a:latin typeface="Monotype Corsiva" pitchFamily="66" charset="0"/>
              </a:rPr>
              <a:t>детей?__</a:t>
            </a:r>
            <a:endParaRPr lang="ru-RU" sz="4800" dirty="0" smtClean="0">
              <a:latin typeface="Monotype Corsiva" pitchFamily="66" charset="0"/>
            </a:endParaRPr>
          </a:p>
          <a:p>
            <a:r>
              <a:rPr lang="ru-RU" sz="4800" dirty="0" smtClean="0">
                <a:latin typeface="Monotype Corsiva" pitchFamily="66" charset="0"/>
              </a:rPr>
              <a:t>16. Считаете ли вы тему «Моя семья» актуальной для изучения в детском саду?</a:t>
            </a:r>
          </a:p>
          <a:p>
            <a:pPr>
              <a:buNone/>
            </a:pPr>
            <a:r>
              <a:rPr lang="ru-RU" sz="4800" dirty="0" smtClean="0">
                <a:latin typeface="Monotype Corsiva" pitchFamily="66" charset="0"/>
              </a:rPr>
              <a:t> </a:t>
            </a:r>
          </a:p>
          <a:p>
            <a:pPr>
              <a:buNone/>
            </a:pPr>
            <a:r>
              <a:rPr lang="ru-RU" sz="4800" b="1" i="1" dirty="0" smtClean="0">
                <a:latin typeface="Monotype Corsiva" pitchFamily="66" charset="0"/>
              </a:rPr>
              <a:t>Спасибо за сотрудничество!</a:t>
            </a:r>
            <a:endParaRPr lang="ru-RU" sz="4800" dirty="0" smtClean="0">
              <a:latin typeface="Monotype Corsiva" pitchFamily="66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Цель:</a:t>
            </a:r>
            <a:r>
              <a:rPr lang="ru-RU" sz="2000" dirty="0" smtClean="0">
                <a:latin typeface="Monotype Corsiva" pitchFamily="66" charset="0"/>
              </a:rPr>
              <a:t> исследование мнения родителей в вопросах, касающихся темы «семья»</a:t>
            </a:r>
          </a:p>
          <a:p>
            <a:pPr lvl="1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Анкетируемые: </a:t>
            </a:r>
            <a:r>
              <a:rPr lang="ru-RU" sz="2000" dirty="0" smtClean="0">
                <a:latin typeface="Monotype Corsiva" pitchFamily="66" charset="0"/>
              </a:rPr>
              <a:t>родители средних групп в количестве </a:t>
            </a:r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21 человека</a:t>
            </a:r>
          </a:p>
          <a:p>
            <a:pPr lvl="1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C00000"/>
                </a:solidFill>
                <a:latin typeface="Monotype Corsiva" pitchFamily="66" charset="0"/>
              </a:rPr>
              <a:t>Выяснилось: </a:t>
            </a:r>
          </a:p>
          <a:p>
            <a:pPr lvl="1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большинство родителей считает тему «Моя семья» актуальной ;</a:t>
            </a:r>
          </a:p>
          <a:p>
            <a:pPr lvl="1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Считают, что Семья – это </a:t>
            </a:r>
          </a:p>
          <a:p>
            <a:pPr lvl="1">
              <a:buFont typeface="Courier New" pitchFamily="49" charset="0"/>
              <a:buChar char="o"/>
            </a:pPr>
            <a:r>
              <a:rPr lang="ru-RU" sz="2000" dirty="0" smtClean="0">
                <a:latin typeface="Monotype Corsiva" pitchFamily="66" charset="0"/>
              </a:rPr>
              <a:t>самое важное для каждого человека,</a:t>
            </a:r>
          </a:p>
          <a:p>
            <a:pPr lvl="1">
              <a:buFont typeface="Courier New" pitchFamily="49" charset="0"/>
              <a:buChar char="o"/>
            </a:pPr>
            <a:r>
              <a:rPr lang="ru-RU" sz="2000" dirty="0" smtClean="0">
                <a:latin typeface="Monotype Corsiva" pitchFamily="66" charset="0"/>
              </a:rPr>
              <a:t>Сообщество людей, объединённых общим родом, традициями и ценностями</a:t>
            </a:r>
          </a:p>
          <a:p>
            <a:pPr lvl="1">
              <a:buFont typeface="Courier New" pitchFamily="49" charset="0"/>
              <a:buChar char="o"/>
            </a:pPr>
            <a:r>
              <a:rPr lang="ru-RU" sz="2000" dirty="0" smtClean="0">
                <a:latin typeface="Monotype Corsiva" pitchFamily="66" charset="0"/>
              </a:rPr>
              <a:t>Начиная с семьи формируется человек</a:t>
            </a:r>
          </a:p>
          <a:p>
            <a:pPr lvl="1">
              <a:buFont typeface="Courier New" pitchFamily="49" charset="0"/>
              <a:buChar char="o"/>
            </a:pPr>
            <a:r>
              <a:rPr lang="ru-RU" sz="2000" dirty="0" smtClean="0">
                <a:latin typeface="Monotype Corsiva" pitchFamily="66" charset="0"/>
              </a:rPr>
              <a:t>Взаимопомощь, взаимопонимание и любовь </a:t>
            </a:r>
          </a:p>
          <a:p>
            <a:pPr lvl="1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Большинство знакомы с понятиями семейные ценности  и семейные традиции, хранят соблюдают их</a:t>
            </a:r>
          </a:p>
          <a:p>
            <a:pPr lvl="1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Во многих семьях есть увлечения: музыка, занятия спортом, рукоделие, путешествия, рисование, чтение, отдых на природе, танцы и др.</a:t>
            </a:r>
          </a:p>
          <a:p>
            <a:pPr lvl="1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	Во многих семьях могут составить генеалогическое древо из 3-4 поколений, в некоторых до 5</a:t>
            </a:r>
          </a:p>
          <a:p>
            <a:pPr lvl="1">
              <a:buFont typeface="Wingdings" pitchFamily="2" charset="2"/>
              <a:buChar char="v"/>
            </a:pPr>
            <a:endParaRPr lang="ru-RU" sz="20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lvl="1">
              <a:buFont typeface="Wingdings" pitchFamily="2" charset="2"/>
              <a:buChar char="v"/>
            </a:pPr>
            <a:endParaRPr lang="ru-RU" sz="24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User\Desktop\вайбер\IMG-238937e2addcfea94bc65ca203e05873-V.jpg"/>
          <p:cNvPicPr>
            <a:picLocks/>
          </p:cNvPicPr>
          <p:nvPr/>
        </p:nvPicPr>
        <p:blipFill>
          <a:blip r:embed="rId2" cstate="print"/>
          <a:srcRect r="6681" b="-53"/>
          <a:stretch>
            <a:fillRect/>
          </a:stretch>
        </p:blipFill>
        <p:spPr bwMode="auto">
          <a:xfrm rot="20909448">
            <a:off x="4061089" y="2935082"/>
            <a:ext cx="4514308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/>
            </a:r>
            <a:br>
              <a:rPr lang="ru-RU" sz="3600" b="1" dirty="0" smtClean="0">
                <a:latin typeface="Monotype Corsiva" pitchFamily="66" charset="0"/>
              </a:rPr>
            </a:br>
            <a:r>
              <a:rPr lang="ru-RU" sz="3600" b="1" dirty="0" smtClean="0">
                <a:latin typeface="Monotype Corsiva" pitchFamily="66" charset="0"/>
              </a:rPr>
              <a:t/>
            </a:r>
            <a:br>
              <a:rPr lang="ru-RU" sz="3600" b="1" dirty="0" smtClean="0">
                <a:latin typeface="Monotype Corsiva" pitchFamily="66" charset="0"/>
              </a:rPr>
            </a:br>
            <a:r>
              <a:rPr lang="ru-RU" sz="3600" b="1" dirty="0" smtClean="0">
                <a:latin typeface="Monotype Corsiva" pitchFamily="66" charset="0"/>
              </a:rPr>
              <a:t/>
            </a:r>
            <a:br>
              <a:rPr lang="ru-RU" sz="3600" b="1" dirty="0" smtClean="0">
                <a:latin typeface="Monotype Corsiva" pitchFamily="66" charset="0"/>
              </a:rPr>
            </a:br>
            <a:r>
              <a:rPr lang="ru-RU" sz="3200" b="1" dirty="0" smtClean="0"/>
              <a:t> </a:t>
            </a:r>
            <a:br>
              <a:rPr lang="ru-RU" sz="3200" b="1" dirty="0" smtClean="0"/>
            </a:br>
            <a:r>
              <a:rPr lang="ru-RU" sz="3100" b="1" dirty="0" err="1" smtClean="0">
                <a:solidFill>
                  <a:srgbClr val="002060"/>
                </a:solidFill>
                <a:latin typeface="Monotype Corsiva" pitchFamily="66" charset="0"/>
              </a:rPr>
              <a:t>Опросник</a:t>
            </a:r>
            <a:r>
              <a:rPr lang="ru-RU" sz="3100" b="1" dirty="0" smtClean="0">
                <a:solidFill>
                  <a:srgbClr val="002060"/>
                </a:solidFill>
                <a:latin typeface="Monotype Corsiva" pitchFamily="66" charset="0"/>
              </a:rPr>
              <a:t> для родителей «Мера заботы»</a:t>
            </a:r>
            <a:r>
              <a:rPr lang="ru-RU" sz="31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1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8200"/>
            <a:ext cx="8382000" cy="5867400"/>
          </a:xfrm>
        </p:spPr>
        <p:txBody>
          <a:bodyPr>
            <a:noAutofit/>
          </a:bodyPr>
          <a:lstStyle/>
          <a:p>
            <a:r>
              <a:rPr lang="ru-RU" sz="1100" b="1" dirty="0" smtClean="0">
                <a:solidFill>
                  <a:srgbClr val="C00000"/>
                </a:solidFill>
                <a:latin typeface="Monotype Corsiva" pitchFamily="66" charset="0"/>
              </a:rPr>
              <a:t>Цель: </a:t>
            </a:r>
            <a:r>
              <a:rPr lang="ru-RU" sz="1100" dirty="0" smtClean="0">
                <a:solidFill>
                  <a:srgbClr val="002060"/>
                </a:solidFill>
                <a:latin typeface="Monotype Corsiva" pitchFamily="66" charset="0"/>
              </a:rPr>
              <a:t>Помочь разобраться родителям, насколько верна их воспитательная позиция.</a:t>
            </a:r>
          </a:p>
          <a:p>
            <a:r>
              <a:rPr lang="ru-RU" sz="1100" dirty="0" smtClean="0">
                <a:solidFill>
                  <a:srgbClr val="C00000"/>
                </a:solidFill>
                <a:latin typeface="Monotype Corsiva" pitchFamily="66" charset="0"/>
              </a:rPr>
              <a:t>Опрашиваемые: </a:t>
            </a:r>
            <a:r>
              <a:rPr lang="ru-RU" sz="1100" dirty="0" smtClean="0">
                <a:solidFill>
                  <a:srgbClr val="002060"/>
                </a:solidFill>
                <a:latin typeface="Monotype Corsiva" pitchFamily="66" charset="0"/>
              </a:rPr>
              <a:t>родители старших групп в количестве 28 человек</a:t>
            </a:r>
          </a:p>
          <a:p>
            <a:pPr>
              <a:buNone/>
            </a:pPr>
            <a:endParaRPr lang="ru-RU" sz="11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r>
              <a:rPr lang="ru-RU" sz="1100" i="1" dirty="0" smtClean="0">
                <a:latin typeface="Monotype Corsiva" pitchFamily="66" charset="0"/>
              </a:rPr>
              <a:t>Уважаемые родители! Перед Вами 15 утверждений. На первый взгляд может показаться, что не все они имеют отношение к воспитанию. Тем не менее, против каждой фразы отметьте число баллов, соответствующих вашему суждению по данному вопросу.</a:t>
            </a:r>
            <a:endParaRPr lang="ru-RU" sz="1100" dirty="0" smtClean="0">
              <a:latin typeface="Monotype Corsiva" pitchFamily="66" charset="0"/>
            </a:endParaRPr>
          </a:p>
          <a:p>
            <a:pPr>
              <a:buNone/>
            </a:pPr>
            <a:endParaRPr lang="ru-RU" sz="1100" dirty="0" smtClean="0">
              <a:latin typeface="Monotype Corsiva" pitchFamily="66" charset="0"/>
            </a:endParaRPr>
          </a:p>
          <a:p>
            <a:r>
              <a:rPr lang="ru-RU" sz="1100" b="1" dirty="0" smtClean="0">
                <a:latin typeface="Monotype Corsiva" pitchFamily="66" charset="0"/>
              </a:rPr>
              <a:t>«Категорически не согласен» — 1 балл.</a:t>
            </a:r>
            <a:endParaRPr lang="ru-RU" sz="1100" dirty="0" smtClean="0">
              <a:latin typeface="Monotype Corsiva" pitchFamily="66" charset="0"/>
            </a:endParaRPr>
          </a:p>
          <a:p>
            <a:r>
              <a:rPr lang="ru-RU" sz="1100" b="1" dirty="0" smtClean="0">
                <a:latin typeface="Monotype Corsiva" pitchFamily="66" charset="0"/>
              </a:rPr>
              <a:t>«Я не спешил бы с этим согласиться» — 2 балла.</a:t>
            </a:r>
            <a:endParaRPr lang="ru-RU" sz="1100" dirty="0" smtClean="0">
              <a:latin typeface="Monotype Corsiva" pitchFamily="66" charset="0"/>
            </a:endParaRPr>
          </a:p>
          <a:p>
            <a:r>
              <a:rPr lang="ru-RU" sz="1100" b="1" dirty="0" smtClean="0">
                <a:latin typeface="Monotype Corsiva" pitchFamily="66" charset="0"/>
              </a:rPr>
              <a:t>«Это, пожалуй, верно» — З балла.</a:t>
            </a:r>
            <a:endParaRPr lang="ru-RU" sz="1100" dirty="0" smtClean="0">
              <a:latin typeface="Monotype Corsiva" pitchFamily="66" charset="0"/>
            </a:endParaRPr>
          </a:p>
          <a:p>
            <a:r>
              <a:rPr lang="ru-RU" sz="1100" b="1" dirty="0" smtClean="0">
                <a:latin typeface="Monotype Corsiva" pitchFamily="66" charset="0"/>
              </a:rPr>
              <a:t>«Совершенно верно, я считаю именно так» — 4 балла.</a:t>
            </a:r>
            <a:endParaRPr lang="ru-RU" sz="1100" dirty="0" smtClean="0">
              <a:latin typeface="Monotype Corsiva" pitchFamily="66" charset="0"/>
            </a:endParaRPr>
          </a:p>
          <a:p>
            <a:pPr>
              <a:buNone/>
            </a:pPr>
            <a:endParaRPr lang="ru-RU" sz="1100" dirty="0" smtClean="0">
              <a:latin typeface="Monotype Corsiva" pitchFamily="66" charset="0"/>
            </a:endParaRPr>
          </a:p>
          <a:p>
            <a:r>
              <a:rPr lang="ru-RU" sz="1100" b="1" dirty="0" smtClean="0">
                <a:latin typeface="Monotype Corsiva" pitchFamily="66" charset="0"/>
              </a:rPr>
              <a:t>1.</a:t>
            </a:r>
            <a:r>
              <a:rPr lang="ru-RU" sz="1100" dirty="0" smtClean="0">
                <a:latin typeface="Monotype Corsiva" pitchFamily="66" charset="0"/>
              </a:rPr>
              <a:t> Родители должны предвидеть все проблемы ребенка, чтобы помочь ему их преодолеть.</a:t>
            </a:r>
          </a:p>
          <a:p>
            <a:r>
              <a:rPr lang="ru-RU" sz="1100" b="1" dirty="0" smtClean="0">
                <a:latin typeface="Monotype Corsiva" pitchFamily="66" charset="0"/>
              </a:rPr>
              <a:t>2.</a:t>
            </a:r>
            <a:r>
              <a:rPr lang="ru-RU" sz="1100" dirty="0" smtClean="0">
                <a:latin typeface="Monotype Corsiva" pitchFamily="66" charset="0"/>
              </a:rPr>
              <a:t> Для хорошей матери достаточно общения только с собственной семьей.</a:t>
            </a:r>
          </a:p>
          <a:p>
            <a:r>
              <a:rPr lang="ru-RU" sz="1100" b="1" dirty="0" smtClean="0">
                <a:latin typeface="Monotype Corsiva" pitchFamily="66" charset="0"/>
              </a:rPr>
              <a:t>З</a:t>
            </a:r>
            <a:r>
              <a:rPr lang="ru-RU" sz="1100" dirty="0" smtClean="0">
                <a:latin typeface="Monotype Corsiva" pitchFamily="66" charset="0"/>
              </a:rPr>
              <a:t>. Маленького ребенка следует всегда крепко держать во время мытья, чтобы он не упал и не ушибся.</a:t>
            </a:r>
          </a:p>
          <a:p>
            <a:r>
              <a:rPr lang="ru-RU" sz="1100" b="1" dirty="0" smtClean="0">
                <a:latin typeface="Monotype Corsiva" pitchFamily="66" charset="0"/>
              </a:rPr>
              <a:t>4.</a:t>
            </a:r>
            <a:r>
              <a:rPr lang="ru-RU" sz="1100" dirty="0" smtClean="0">
                <a:latin typeface="Monotype Corsiva" pitchFamily="66" charset="0"/>
              </a:rPr>
              <a:t> Когда ребенок делает то, что обязан, он находится на правильном пути и благодаря этому будет счастлив.</a:t>
            </a:r>
          </a:p>
          <a:p>
            <a:r>
              <a:rPr lang="ru-RU" sz="1100" b="1" dirty="0" smtClean="0">
                <a:latin typeface="Monotype Corsiva" pitchFamily="66" charset="0"/>
              </a:rPr>
              <a:t>5.</a:t>
            </a:r>
            <a:r>
              <a:rPr lang="ru-RU" sz="1100" dirty="0" smtClean="0">
                <a:latin typeface="Monotype Corsiva" pitchFamily="66" charset="0"/>
              </a:rPr>
              <a:t> Хорошо, если ребенок занимается спортом. Но спортивными единоборствами ему заниматься не следует, так как это чревато физическими увечьями и нарушениями психики.</a:t>
            </a:r>
          </a:p>
          <a:p>
            <a:r>
              <a:rPr lang="ru-RU" sz="1100" b="1" dirty="0" smtClean="0">
                <a:latin typeface="Monotype Corsiva" pitchFamily="66" charset="0"/>
              </a:rPr>
              <a:t>6.</a:t>
            </a:r>
            <a:r>
              <a:rPr lang="ru-RU" sz="1100" dirty="0" smtClean="0">
                <a:latin typeface="Monotype Corsiva" pitchFamily="66" charset="0"/>
              </a:rPr>
              <a:t> Воспитание — это тяжелый труд.</a:t>
            </a:r>
          </a:p>
          <a:p>
            <a:r>
              <a:rPr lang="ru-RU" sz="1100" b="1" dirty="0" smtClean="0">
                <a:latin typeface="Monotype Corsiva" pitchFamily="66" charset="0"/>
              </a:rPr>
              <a:t>7.</a:t>
            </a:r>
            <a:r>
              <a:rPr lang="ru-RU" sz="1100" dirty="0" smtClean="0">
                <a:latin typeface="Monotype Corsiva" pitchFamily="66" charset="0"/>
              </a:rPr>
              <a:t> У ребенка не должно быть тайн от родителей.</a:t>
            </a:r>
          </a:p>
          <a:p>
            <a:r>
              <a:rPr lang="ru-RU" sz="1100" b="1" dirty="0" smtClean="0">
                <a:latin typeface="Monotype Corsiva" pitchFamily="66" charset="0"/>
              </a:rPr>
              <a:t>8</a:t>
            </a:r>
            <a:r>
              <a:rPr lang="ru-RU" sz="1100" dirty="0" smtClean="0">
                <a:latin typeface="Monotype Corsiva" pitchFamily="66" charset="0"/>
              </a:rPr>
              <a:t>. Если мать не справляется со своими обязанностями по отношению к детям, это, скорее всего, означает, что отец плохо выполняет свои обязанности по содержанию семьи.</a:t>
            </a:r>
          </a:p>
          <a:p>
            <a:r>
              <a:rPr lang="ru-RU" sz="1100" b="1" dirty="0" smtClean="0">
                <a:latin typeface="Monotype Corsiva" pitchFamily="66" charset="0"/>
              </a:rPr>
              <a:t>9.</a:t>
            </a:r>
            <a:r>
              <a:rPr lang="ru-RU" sz="1100" dirty="0" smtClean="0">
                <a:latin typeface="Monotype Corsiva" pitchFamily="66" charset="0"/>
              </a:rPr>
              <a:t> Материнская любовь не может быть чрезмерной: любовью ребенка не испортишь.</a:t>
            </a:r>
          </a:p>
          <a:p>
            <a:r>
              <a:rPr lang="ru-RU" sz="1100" b="1" dirty="0" smtClean="0">
                <a:latin typeface="Monotype Corsiva" pitchFamily="66" charset="0"/>
              </a:rPr>
              <a:t>10</a:t>
            </a:r>
            <a:r>
              <a:rPr lang="ru-RU" sz="1100" dirty="0" smtClean="0">
                <a:latin typeface="Monotype Corsiva" pitchFamily="66" charset="0"/>
              </a:rPr>
              <a:t>. Родители должны ограждать ребенка от негативных сторон жизни.</a:t>
            </a:r>
          </a:p>
          <a:p>
            <a:r>
              <a:rPr lang="ru-RU" sz="1100" b="1" dirty="0" smtClean="0">
                <a:latin typeface="Monotype Corsiva" pitchFamily="66" charset="0"/>
              </a:rPr>
              <a:t>11</a:t>
            </a:r>
            <a:r>
              <a:rPr lang="ru-RU" sz="1100" dirty="0" smtClean="0">
                <a:latin typeface="Monotype Corsiva" pitchFamily="66" charset="0"/>
              </a:rPr>
              <a:t>. Не следует кричать ребенка к рутинной домашней работе, чтобы он не потерял охоту к любой работе.</a:t>
            </a:r>
          </a:p>
          <a:p>
            <a:r>
              <a:rPr lang="ru-RU" sz="1100" b="1" dirty="0" smtClean="0">
                <a:latin typeface="Monotype Corsiva" pitchFamily="66" charset="0"/>
              </a:rPr>
              <a:t>12</a:t>
            </a:r>
            <a:r>
              <a:rPr lang="ru-RU" sz="1100" dirty="0" smtClean="0">
                <a:latin typeface="Monotype Corsiva" pitchFamily="66" charset="0"/>
              </a:rPr>
              <a:t>. Если бы мать не руководила домом, мужем, детьми, все происходило бы менее организованно.</a:t>
            </a:r>
          </a:p>
          <a:p>
            <a:r>
              <a:rPr lang="ru-RU" sz="1100" b="1" dirty="0" smtClean="0">
                <a:latin typeface="Monotype Corsiva" pitchFamily="66" charset="0"/>
              </a:rPr>
              <a:t>13</a:t>
            </a:r>
            <a:r>
              <a:rPr lang="ru-RU" sz="1100" dirty="0" smtClean="0">
                <a:latin typeface="Monotype Corsiva" pitchFamily="66" charset="0"/>
              </a:rPr>
              <a:t>. В рационе семьи все самое вкусное и выбирает ребенок себе в друзья.</a:t>
            </a:r>
          </a:p>
          <a:p>
            <a:r>
              <a:rPr lang="ru-RU" sz="1100" dirty="0" smtClean="0">
                <a:latin typeface="Monotype Corsiva" pitchFamily="66" charset="0"/>
              </a:rPr>
              <a:t>полезное должно в первую очередь доставаться ребенку.</a:t>
            </a:r>
          </a:p>
          <a:p>
            <a:r>
              <a:rPr lang="ru-RU" sz="1100" b="1" dirty="0" smtClean="0">
                <a:latin typeface="Monotype Corsiva" pitchFamily="66" charset="0"/>
              </a:rPr>
              <a:t>14</a:t>
            </a:r>
            <a:r>
              <a:rPr lang="ru-RU" sz="1100" dirty="0" smtClean="0">
                <a:latin typeface="Monotype Corsiva" pitchFamily="66" charset="0"/>
              </a:rPr>
              <a:t>. Лучшая защита от инфекционных заболеваний — ограничение контактов с окружающими.</a:t>
            </a:r>
          </a:p>
          <a:p>
            <a:r>
              <a:rPr lang="ru-RU" sz="1100" b="1" dirty="0" smtClean="0">
                <a:latin typeface="Monotype Corsiva" pitchFamily="66" charset="0"/>
              </a:rPr>
              <a:t>15</a:t>
            </a:r>
            <a:r>
              <a:rPr lang="ru-RU" sz="1100" dirty="0" smtClean="0">
                <a:latin typeface="Monotype Corsiva" pitchFamily="66" charset="0"/>
              </a:rPr>
              <a:t>. Родители должны активно влиять на то, кого из сверстников </a:t>
            </a:r>
            <a:endParaRPr lang="ru-RU" sz="11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endParaRPr lang="ru-RU" sz="11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Monotype Corsiva" pitchFamily="66" charset="0"/>
              </a:rPr>
              <a:t>Заключение: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5 человек набрали свыше 40 баллов</a:t>
            </a:r>
          </a:p>
          <a:p>
            <a:r>
              <a:rPr lang="ru-RU" sz="2000" dirty="0" smtClean="0">
                <a:latin typeface="Monotype Corsiva" pitchFamily="66" charset="0"/>
              </a:rPr>
              <a:t>Если вы набрали </a:t>
            </a:r>
            <a:r>
              <a:rPr lang="ru-RU" sz="2000" b="1" dirty="0" smtClean="0">
                <a:latin typeface="Monotype Corsiva" pitchFamily="66" charset="0"/>
              </a:rPr>
              <a:t>свыше 40 баллов</a:t>
            </a:r>
            <a:r>
              <a:rPr lang="ru-RU" sz="2000" dirty="0" smtClean="0">
                <a:latin typeface="Monotype Corsiva" pitchFamily="66" charset="0"/>
              </a:rPr>
              <a:t>, то вашу семью, вероятнее всего, можно назвать </a:t>
            </a:r>
            <a:r>
              <a:rPr lang="ru-RU" sz="2000" dirty="0" err="1" smtClean="0">
                <a:latin typeface="Monotype Corsiva" pitchFamily="66" charset="0"/>
              </a:rPr>
              <a:t>детоцентристской</a:t>
            </a:r>
            <a:r>
              <a:rPr lang="ru-RU" sz="2000" dirty="0" smtClean="0">
                <a:latin typeface="Monotype Corsiva" pitchFamily="66" charset="0"/>
              </a:rPr>
              <a:t>. То есть интересы ребенка — главный мотив Вашего поведения. Такая позиция достойна одобрения. Однако у Вас она несколько заострена. Психологи называют это чрезмерной опекой. В подобных семьях взрослые все выполняют за ребенка, стремятся оградить его от мнимых опасностей, заставляют следовать своим требованиям, суждениям, настроениям. В результате у ребенка формируется пассивная зависимость от родителей, которая по мере взросления все более препятствует личностному росту. Вам следовало бы больше доверять своему ребенку, верить в него, прислушиваться к его собственным интересам, ведь верно замечено: «Воспитывать детей — значит учить их обходиться без нас».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23 человека набрали от От 25 до 40 баллов</a:t>
            </a:r>
          </a:p>
          <a:p>
            <a:r>
              <a:rPr lang="ru-RU" sz="2000" dirty="0" smtClean="0">
                <a:latin typeface="Monotype Corsiva" pitchFamily="66" charset="0"/>
              </a:rPr>
              <a:t>Вашему ребенку не грозит стать распущенным и избалованным, поскольку вы уделяете ему достаточное, но не чрезмерное внимание. Постарайтесь сохранить этот уровень отношений.</a:t>
            </a:r>
          </a:p>
          <a:p>
            <a:endParaRPr lang="ru-RU" sz="20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endParaRPr lang="ru-RU" sz="24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Графические </a:t>
            </a: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тесты </a:t>
            </a: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для </a:t>
            </a:r>
            <a:r>
              <a:rPr lang="ru-RU" sz="2800" b="1" dirty="0" err="1" smtClean="0">
                <a:solidFill>
                  <a:srgbClr val="7030A0"/>
                </a:solidFill>
                <a:latin typeface="Monotype Corsiva" pitchFamily="66" charset="0"/>
              </a:rPr>
              <a:t>самообследования</a:t>
            </a: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 педагогов </a:t>
            </a:r>
            <a:b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«Ваши жизненные ценности» </a:t>
            </a:r>
            <a:r>
              <a:rPr lang="ru-RU" sz="2800" b="1" dirty="0" smtClean="0">
                <a:solidFill>
                  <a:srgbClr val="7030A0"/>
                </a:solidFill>
                <a:latin typeface="Monotype Corsiva" pitchFamily="66" charset="0"/>
              </a:rPr>
              <a:t>и 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«Отыщите в себе зверя»</a:t>
            </a:r>
            <a:b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400" dirty="0" smtClean="0">
                <a:latin typeface="Monotype Corsiva" pitchFamily="66" charset="0"/>
              </a:rPr>
              <a:t> (возможность взглянуть на себя со стороны)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endParaRPr lang="ru-RU" sz="28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752600"/>
            <a:ext cx="3227597" cy="324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667000"/>
            <a:ext cx="4114800" cy="154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4.404content.com/1/B4/80/2551010415634286193/fullsize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СПАСИБО ЗА ВНИМАНИЕ!</a:t>
            </a:r>
          </a:p>
          <a:p>
            <a:pPr algn="ctr">
              <a:buNone/>
            </a:pPr>
            <a:endParaRPr lang="ru-RU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ТВОРЧЕСКИХ УСПЕХОВ!</a:t>
            </a:r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1575</Words>
  <Application>Microsoft Office PowerPoint</Application>
  <PresentationFormat>Экран (4:3)</PresentationFormat>
  <Paragraphs>273</Paragraphs>
  <Slides>95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96" baseType="lpstr">
      <vt:lpstr>Office Theme</vt:lpstr>
      <vt:lpstr>Неделя психологии</vt:lpstr>
      <vt:lpstr>Слайд 2</vt:lpstr>
      <vt:lpstr>Слайд 3</vt:lpstr>
      <vt:lpstr>Оформление «Недели психологии»</vt:lpstr>
      <vt:lpstr>Слайд 5</vt:lpstr>
      <vt:lpstr>Акция «Голуби» (группа №8)</vt:lpstr>
      <vt:lpstr>Акция «Голуби»</vt:lpstr>
      <vt:lpstr>Акция «Голуби»</vt:lpstr>
      <vt:lpstr>Акция «Голуби»</vt:lpstr>
      <vt:lpstr>Творческая игра для педагогов «Ассоциации»</vt:lpstr>
      <vt:lpstr>Творческая игра для педагогов «Ассоциации»</vt:lpstr>
      <vt:lpstr>Творческая игра для педагогов «Ассоциции»</vt:lpstr>
      <vt:lpstr>Творческая игра для педагогов «Ассоциции»</vt:lpstr>
      <vt:lpstr>Творческая игра для педагогов «Ассоциции»</vt:lpstr>
      <vt:lpstr>Творческая игра для педагогов «Ассоциции»</vt:lpstr>
      <vt:lpstr>Творческая игра для педагогов «Ассоциции»</vt:lpstr>
      <vt:lpstr>Творческая игра для педагогов «Ассоциции»</vt:lpstr>
      <vt:lpstr>Творческая игра для педагогов «Ассоциции»</vt:lpstr>
      <vt:lpstr> ООД старшая группа №10 «Солнечная поляна» с элементами арт-терапии (Цель: сплочение группы, снятие напряжения путем создания положительного эмоционального фона)</vt:lpstr>
      <vt:lpstr>Рисуночный тест «Нарисуй себя» (на выявление уровня самооценки ребенка), группа №7</vt:lpstr>
      <vt:lpstr>Рисуночный тест «Нарисуй себя» (на выявление уровня самооценки ребенка),группа №13</vt:lpstr>
      <vt:lpstr>Игры, направленные на формирование доброжелательного отношения детей к сверстникам (средняя группа №8)</vt:lpstr>
      <vt:lpstr>Продуктивная деятельность: коллективная творческая работа на тему «Новогоднее пожелание солдату» (группа №20)</vt:lpstr>
      <vt:lpstr>Продуктивная деятельность: коллективная творческая работа на тему «Новогоднее пожелание солдату» </vt:lpstr>
      <vt:lpstr>Продуктивная деятельность: коллективная творческая работа на тему «Новогоднее пожелание солдату»</vt:lpstr>
      <vt:lpstr>Продуктивная деятельность: (рисунок на тему «Как прекрасен этот мир!»), старшая группа №20 </vt:lpstr>
      <vt:lpstr>Продуктивная деятельность: (рисунок на тему «Как прекрасен этот мир!»), старшая группа №20 </vt:lpstr>
      <vt:lpstr>Продуктивная деятельность: (рисунок на тему «Как прекрасен этот мир!»), старшая группа №17</vt:lpstr>
      <vt:lpstr>Продуктивная деятельность: (рисунок на тему «Как прекрасен этот мир!»), подготовительная группа №13</vt:lpstr>
      <vt:lpstr>Слайд 30</vt:lpstr>
      <vt:lpstr>ООД старшая группа №12 «Солнечная поляна» с элементами арт-терапии (Цель: сплочение группы, снятие напряжения путем создания положительного эмоционального фона)</vt:lpstr>
      <vt:lpstr>Слайд 32</vt:lpstr>
      <vt:lpstr>Рисуночный тест «Красивый рисунок» (психо-эмоциональное состояние ребёнка), группа №8</vt:lpstr>
      <vt:lpstr>Слайд 34</vt:lpstr>
      <vt:lpstr>Рисуночный тест «Красивый рисунок» (психо-эмоциональное состояние ребёнка), группа №9</vt:lpstr>
      <vt:lpstr>Продуктивная деятельность: (рисунок на тему «Моя семья»), подготовительная группа группа №7)</vt:lpstr>
      <vt:lpstr>Продуктивная деятельность: (рисунок на тему «Моя семья»), подготовительная группа группа №17)</vt:lpstr>
      <vt:lpstr>Акция «Лестница любви»</vt:lpstr>
      <vt:lpstr>Слайд 39</vt:lpstr>
      <vt:lpstr>Слайд 40</vt:lpstr>
      <vt:lpstr>Группа №17</vt:lpstr>
      <vt:lpstr>Группа №5</vt:lpstr>
      <vt:lpstr>Коллаж «Семья глазами ребёнка» (творческое задание для родителей), группа №8</vt:lpstr>
      <vt:lpstr>Коллаж «Семья глазами ребёнка» (творческое задание для родителей), группа №8</vt:lpstr>
      <vt:lpstr> Семейные творческие работы «Семья» </vt:lpstr>
      <vt:lpstr>Семейные творческие работы «Семья»</vt:lpstr>
      <vt:lpstr>Семейные творческие работы «Семья»</vt:lpstr>
      <vt:lpstr>Коллаж «Семья глазами ребёнка»  (творческое задание для родителей), гр. №17</vt:lpstr>
      <vt:lpstr>Коллаж «Семья глазами ребёнка»  (творческое задание для родителей), гр. №17</vt:lpstr>
      <vt:lpstr>Коллаж «Семья глазами ребёнка»  (творческое задание для родителей), гр. №17</vt:lpstr>
      <vt:lpstr>Слайд 51</vt:lpstr>
      <vt:lpstr>ООД старшая группа №17«Солнечная поляна» с элементами арт-терапии (Цель: сплочение группы, снятие напряжения путем создания положительного эмоционального фона)</vt:lpstr>
      <vt:lpstr>Слайд 53</vt:lpstr>
      <vt:lpstr>ООД с детьми подготовительной группы №19 «Амулет смелости» с элементами арт-терапии (Цель: формирование у ребенка уверенности в своих возможностях) </vt:lpstr>
      <vt:lpstr>Слайд 55</vt:lpstr>
      <vt:lpstr>ООД старшая группа №20 «Солнечная поляна» с элементами арт-терапии (Цель: сплочение группы, снятие напряжения путем создания положительного эмоционального фона)</vt:lpstr>
      <vt:lpstr>Слайд 57</vt:lpstr>
      <vt:lpstr>Релаксационные упражнения группа №8</vt:lpstr>
      <vt:lpstr>Акция «Оживи ладошку» (группы младшего возраста) Творческая работа родителей</vt:lpstr>
      <vt:lpstr>Продуктивная деятельность: (творческие  работы  детей «Птица счастья»), 2-я младшая группа №18</vt:lpstr>
      <vt:lpstr>Продуктивная деятельность: (рисунки «МойЛюбимый воспитатель и младший воспитатель»), старшая группа №17</vt:lpstr>
      <vt:lpstr>Слайд 62</vt:lpstr>
      <vt:lpstr>Педагоги корпуса «Радуга»</vt:lpstr>
      <vt:lpstr>Педагоги корпуса «Солнышко»</vt:lpstr>
      <vt:lpstr>Слайд 65</vt:lpstr>
      <vt:lpstr>Рисуночный тест «Красивый рисунок» (психо-эмоциональное состояние ребёнка), группа №11</vt:lpstr>
      <vt:lpstr>ООД с детьми подготовительной группы №7 «Амулет смелости» с элементами арт-терапии (Цель: формирование у ребенка уверенности в своих возможностях) </vt:lpstr>
      <vt:lpstr>ООД с детьми подготовительной группы №13 «Амулет смелости» с элементами арт-терапии (Цель: формирование у ребенка уверенности в своих возможностях) </vt:lpstr>
      <vt:lpstr>Акция «Предновогодние предсказания» </vt:lpstr>
      <vt:lpstr>Акция «Предновогодние предсказания» </vt:lpstr>
      <vt:lpstr>Слайд 71</vt:lpstr>
      <vt:lpstr>Акция «Эмблема»  Весь день педагоги носят эмблему весёлого смайлика </vt:lpstr>
      <vt:lpstr>Акция «Эмблема»  Весь день педагоги носят эмблему весёлого смайлика </vt:lpstr>
      <vt:lpstr>Акция «Эмблема»  Весь день педагоги носят эмблему весёлого смайлика </vt:lpstr>
      <vt:lpstr>Рисуночный тест «Нарисуй себя» (на выявление уровня самооценки ребенка),группа №19</vt:lpstr>
      <vt:lpstr>Поделись улыбкою своей…! (средняя группа №8)</vt:lpstr>
      <vt:lpstr>Поделись улыбкою своей…! (подготовительная группа №7)</vt:lpstr>
      <vt:lpstr>Эмблема (группа №8)</vt:lpstr>
      <vt:lpstr> «Эмблема группы» </vt:lpstr>
      <vt:lpstr> «Эмблема группы» </vt:lpstr>
      <vt:lpstr> «Эмблема группы» </vt:lpstr>
      <vt:lpstr> «Эмблема группы» </vt:lpstr>
      <vt:lpstr>Семейные творческие работы «Рецепты счастья»</vt:lpstr>
      <vt:lpstr>Семейные творческие работы «Смехотерапия»</vt:lpstr>
      <vt:lpstr>Совместная творческая работа группы №17 «Птица счастья», высказывания детей «Что такое счастье?»</vt:lpstr>
      <vt:lpstr>Коллаж «Силуэт улыбки»- творческая коллективная работа педагогов корпуса «Солнышко»</vt:lpstr>
      <vt:lpstr>Слайд 87</vt:lpstr>
      <vt:lpstr>Рисуночный тест «Нарисуй себя»  Авторы -А. М. Прихожан и З. Василяускайте</vt:lpstr>
      <vt:lpstr> Рисуночный тест «Красивый рисунок»  Авторы - Л.А. Венгер, Г. А. Цукерман  </vt:lpstr>
      <vt:lpstr>  Анкета для родителей средней группы  «Моя семья» </vt:lpstr>
      <vt:lpstr>Слайд 91</vt:lpstr>
      <vt:lpstr>     Опросник для родителей «Мера заботы»     </vt:lpstr>
      <vt:lpstr>Слайд 93</vt:lpstr>
      <vt:lpstr>Графические тесты для самообследования педагогов  «Ваши жизненные ценности» и «Отыщите в себе зверя»  (возможность взглянуть на себя со стороны) </vt:lpstr>
      <vt:lpstr>Слайд 95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Неделя психологии</dc:title>
  <dc:creator>User</dc:creator>
  <cp:lastModifiedBy>МДОУ 23</cp:lastModifiedBy>
  <cp:revision>68</cp:revision>
  <dcterms:created xsi:type="dcterms:W3CDTF">2022-11-26T19:18:30Z</dcterms:created>
  <dcterms:modified xsi:type="dcterms:W3CDTF">2022-12-12T07:33:31Z</dcterms:modified>
</cp:coreProperties>
</file>